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5050"/>
    <a:srgbClr val="CC0000"/>
    <a:srgbClr val="006600"/>
    <a:srgbClr val="33CC33"/>
    <a:srgbClr val="0000FF"/>
    <a:srgbClr val="D60093"/>
    <a:srgbClr val="FF00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1436" autoAdjust="0"/>
  </p:normalViewPr>
  <p:slideViewPr>
    <p:cSldViewPr>
      <p:cViewPr varScale="1">
        <p:scale>
          <a:sx n="114" d="100"/>
          <a:sy n="114" d="100"/>
        </p:scale>
        <p:origin x="-16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 dirty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6B421630-731D-41C0-8A12-B914AB0282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20427AD-2C7B-4854-9CEB-58C86D9DD993}" type="datetimeFigureOut">
              <a:rPr lang="en-US" altLang="zh-TW"/>
              <a:pPr>
                <a:defRPr/>
              </a:pPr>
              <a:t>2/9/2017</a:t>
            </a:fld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E999EA2-DF65-4893-8674-9363D39124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097B8-AC72-4F67-AA40-DA2E9C7EBD3A}" type="slidenum">
              <a:rPr lang="en-US" altLang="zh-TW" smtClean="0">
                <a:ea typeface="新細明體" charset="-120"/>
              </a:rPr>
              <a:pPr/>
              <a:t>0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E79BA-B32A-4842-945A-4DBF832B3490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26627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2D9BC-A533-4D27-B581-372947A0A367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3277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651DC-D5C2-4B57-9EC5-AF364F7E9F78}" type="slidenum">
              <a:rPr lang="en-US" altLang="zh-TW" smtClean="0">
                <a:ea typeface="新細明體" charset="-120"/>
              </a:rPr>
              <a:pPr/>
              <a:t>13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8ED44C35-17C7-4D76-8000-B184FDDF9FDA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2AF41206-6F32-43E4-B09F-A86C668B64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907C01C-DEE7-49B9-B5F6-4713BA2DEE7B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C21DB7B5-BF76-40C4-B3C1-EEAB73A8B9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E1FA4489-D208-4386-A2C7-95AA08B956D5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6BF0885-71BF-47B5-ABED-22CBBBEB15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7"/>
          <p:cNvGrpSpPr>
            <a:grpSpLocks/>
          </p:cNvGrpSpPr>
          <p:nvPr userDrawn="1"/>
        </p:nvGrpSpPr>
        <p:grpSpPr bwMode="auto">
          <a:xfrm>
            <a:off x="166688" y="136525"/>
            <a:ext cx="8863012" cy="742950"/>
            <a:chOff x="167002" y="77341"/>
            <a:chExt cx="8862698" cy="742072"/>
          </a:xfrm>
        </p:grpSpPr>
        <p:sp>
          <p:nvSpPr>
            <p:cNvPr id="5" name="Rectangle 24"/>
            <p:cNvSpPr>
              <a:spLocks noChangeArrowheads="1"/>
            </p:cNvSpPr>
            <p:nvPr userDrawn="1"/>
          </p:nvSpPr>
          <p:spPr bwMode="gray">
            <a:xfrm>
              <a:off x="1011522" y="640238"/>
              <a:ext cx="8018178" cy="317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18F1E6DF-9333-4455-8C84-FFDE2EAECE2E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14AB7FF-CFC9-49A7-ABFF-629779A4B2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標楷體" pitchFamily="65" charset="-12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標楷體" pitchFamily="65" charset="-12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標楷體" pitchFamily="65" charset="-12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標楷體" pitchFamily="65" charset="-12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標楷體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E73B3DD5-7FBA-47CD-B346-7CDD0A0934B6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DC7FB449-E7CA-45A0-B837-491755A6E1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457526C8-E53E-4C0B-A69C-DCA5AD92ACE3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98169271-ED86-48A6-803D-F4A85E4CC80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25029CC6-DFCA-48E1-8FC1-7A71950AF199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8BEA1E7-2B9F-4496-B522-15070997ED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86A9B5B8-1190-4914-91C4-1A88929F15A2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965C5820-154A-4349-BBA1-5224D72184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EEDC4DF7-76E9-4CC0-A412-70E89F1AF33B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DCE60E0-6AEF-4FF5-9F94-B73B41DA5A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1E29ABD0-4448-438D-BCFE-ABAE4977B9D5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2B97F083-84EF-41BD-A837-8CBEF7B29B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A2E38765-8B62-413C-BFE8-9225C8597580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B32D3EC0-A79B-4885-BE3F-BF938373D3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標楷體" pitchFamily="65" charset="-12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fld id="{FB437122-1A05-4CA4-81B8-795814BD86CE}" type="datetime1">
              <a:rPr lang="zh-TW" altLang="en-US"/>
              <a:pPr>
                <a:defRPr/>
              </a:pPr>
              <a:t>2017/2/9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fld id="{8B1B6B19-2B2A-49CE-8E8C-8561386570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zh-TW" altLang="en-US" smtClean="0"/>
              <a:t>公教人員退休制度改革方案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說明會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175" y="2420938"/>
            <a:ext cx="4752975" cy="4103687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zh-TW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7650" name="標題 2"/>
          <p:cNvSpPr>
            <a:spLocks noGrp="1"/>
          </p:cNvSpPr>
          <p:nvPr>
            <p:ph type="title"/>
          </p:nvPr>
        </p:nvSpPr>
        <p:spPr>
          <a:xfrm>
            <a:off x="461963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二、請領資格：教育人員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50825" y="1992313"/>
          <a:ext cx="3673475" cy="4749800"/>
        </p:xfrm>
        <a:graphic>
          <a:graphicData uri="http://schemas.openxmlformats.org/drawingml/2006/table">
            <a:tbl>
              <a:tblPr/>
              <a:tblGrid>
                <a:gridCol w="617538"/>
                <a:gridCol w="908050"/>
                <a:gridCol w="1036637"/>
                <a:gridCol w="1111250"/>
              </a:tblGrid>
              <a:tr h="450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退休年度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法定年齡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展期及減額之計算基準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過渡期間指標數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年資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年齡之合計數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指標數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基本年齡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107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76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marR="0" lvl="0" indent="-15240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至少需年滿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50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歲</a:t>
                      </a:r>
                    </a:p>
                    <a:p>
                      <a:pPr marL="152400" marR="0" lvl="0" indent="-15240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年資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年齡高於或等於指標數即可支領全額月退休金，不受法定起支年齡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歲影響</a:t>
                      </a: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108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77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109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78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110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79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111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112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81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113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83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114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85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115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87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116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89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117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118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61(60)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119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62(60)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120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63(60)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121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64(60)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122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65(60)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27748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A45D37-37F2-488E-BD1B-90D441E3A8D6}" type="slidenum">
              <a:rPr lang="zh-TW" altLang="en-US">
                <a:solidFill>
                  <a:srgbClr val="898989"/>
                </a:solidFill>
              </a:rPr>
              <a:pPr/>
              <a:t>9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b="1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461963" y="40640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三、財源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70013" y="3197225"/>
          <a:ext cx="2481262" cy="116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364163" y="3197225"/>
          <a:ext cx="2592387" cy="12398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963" y="3529013"/>
            <a:ext cx="863600" cy="43338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TW" altLang="en-US"/>
          </a:p>
        </p:txBody>
      </p:sp>
      <p:sp>
        <p:nvSpPr>
          <p:cNvPr id="28702" name="投影片編號版面配置區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3EBCBF-64BB-4E25-9165-0DCC72B56E83}" type="slidenum">
              <a:rPr lang="zh-TW" altLang="en-US">
                <a:solidFill>
                  <a:srgbClr val="898989"/>
                </a:solidFill>
              </a:rPr>
              <a:pPr/>
              <a:t>10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550" y="2492375"/>
            <a:ext cx="7848600" cy="3744913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en-US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9698" name="標題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四、基金管理：提昇退撫基金收益</a:t>
            </a:r>
          </a:p>
        </p:txBody>
      </p:sp>
      <p:sp>
        <p:nvSpPr>
          <p:cNvPr id="29699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7D4758-F3FB-45CD-9198-75FF343FF7F3}" type="slidenum">
              <a:rPr lang="zh-TW" altLang="en-US">
                <a:solidFill>
                  <a:srgbClr val="898989"/>
                </a:solidFill>
              </a:rPr>
              <a:pPr/>
              <a:t>11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8363" y="2420938"/>
            <a:ext cx="7407275" cy="403225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30722" name="標題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五、制度轉換</a:t>
            </a:r>
          </a:p>
        </p:txBody>
      </p:sp>
      <p:sp>
        <p:nvSpPr>
          <p:cNvPr id="30723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781BF8-19C3-42C3-BE5A-915E50096488}" type="slidenum">
              <a:rPr lang="zh-TW" altLang="en-US">
                <a:solidFill>
                  <a:srgbClr val="898989"/>
                </a:solidFill>
              </a:rPr>
              <a:pPr/>
              <a:t>12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8363" y="2060575"/>
            <a:ext cx="7407275" cy="4608513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1746" name="標題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六、特殊對象</a:t>
            </a:r>
          </a:p>
        </p:txBody>
      </p:sp>
      <p:sp>
        <p:nvSpPr>
          <p:cNvPr id="31747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xfrm>
            <a:off x="4002088" y="6513513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9341B5-22DC-48F6-ABE3-76183E8B0862}" type="slidenum">
              <a:rPr lang="zh-TW" altLang="en-US">
                <a:solidFill>
                  <a:srgbClr val="898989"/>
                </a:solidFill>
              </a:rPr>
              <a:pPr/>
              <a:t>13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8363" y="2565400"/>
            <a:ext cx="7407275" cy="3449638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3794" name="標題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七、</a:t>
            </a:r>
            <a:r>
              <a:rPr lang="zh-TW" altLang="zh-TW" sz="3600" smtClean="0"/>
              <a:t>其他</a:t>
            </a:r>
            <a:endParaRPr lang="zh-TW" altLang="en-US" sz="3600" smtClean="0"/>
          </a:p>
        </p:txBody>
      </p:sp>
      <p:sp>
        <p:nvSpPr>
          <p:cNvPr id="33795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DFFF77-56DB-4702-8F98-55A6A1578345}" type="slidenum">
              <a:rPr lang="zh-TW" altLang="en-US">
                <a:solidFill>
                  <a:srgbClr val="898989"/>
                </a:solidFill>
              </a:rPr>
              <a:pPr/>
              <a:t>14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779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圖片 3" descr="國家年金改革國是會議全國大會報告[1].pdf - Adobe Acrobat Pro"/>
          <p:cNvPicPr>
            <a:picLocks noChangeAspect="1"/>
          </p:cNvPicPr>
          <p:nvPr/>
        </p:nvPicPr>
        <p:blipFill>
          <a:blip r:embed="rId3"/>
          <a:srcRect l="32675" t="38451" r="37399" b="11018"/>
          <a:stretch>
            <a:fillRect/>
          </a:stretch>
        </p:blipFill>
        <p:spPr bwMode="auto">
          <a:xfrm>
            <a:off x="6300788" y="4384675"/>
            <a:ext cx="26384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標題 2"/>
          <p:cNvSpPr>
            <a:spLocks noGrp="1"/>
          </p:cNvSpPr>
          <p:nvPr>
            <p:ph type="title"/>
          </p:nvPr>
        </p:nvSpPr>
        <p:spPr>
          <a:xfrm>
            <a:off x="461963" y="476250"/>
            <a:ext cx="8229600" cy="1252538"/>
          </a:xfrm>
        </p:spPr>
        <p:txBody>
          <a:bodyPr/>
          <a:lstStyle/>
          <a:p>
            <a:r>
              <a:rPr lang="zh-TW" altLang="en-US" smtClean="0"/>
              <a:t>公教人員退休制度改革</a:t>
            </a:r>
            <a:r>
              <a:rPr lang="zh-TW" altLang="zh-TW" smtClean="0"/>
              <a:t>方案</a:t>
            </a:r>
            <a:r>
              <a:rPr lang="zh-TW" altLang="en-US" smtClean="0"/>
              <a:t>大綱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565400"/>
            <a:ext cx="7408862" cy="344963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17412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F59CB6-ED18-4476-92AF-2354703FB007}" type="slidenum">
              <a:rPr lang="zh-TW" altLang="en-US">
                <a:solidFill>
                  <a:srgbClr val="898989"/>
                </a:solidFill>
              </a:rPr>
              <a:pPr/>
              <a:t>1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19458" name="標題 2"/>
          <p:cNvSpPr>
            <a:spLocks noGrp="1"/>
          </p:cNvSpPr>
          <p:nvPr>
            <p:ph type="title"/>
          </p:nvPr>
        </p:nvSpPr>
        <p:spPr>
          <a:xfrm>
            <a:off x="539750" y="5064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一、給付：</a:t>
            </a:r>
            <a:r>
              <a:rPr lang="zh-TW" altLang="zh-TW" sz="3600" smtClean="0"/>
              <a:t>調整退休金計算基準 </a:t>
            </a:r>
            <a:endParaRPr lang="zh-TW" altLang="en-US" sz="360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116013" y="4508500"/>
          <a:ext cx="7272337" cy="10985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9469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366FF5-314F-47D7-944D-CDA3494264BF}" type="slidenum">
              <a:rPr lang="zh-TW" altLang="en-US">
                <a:solidFill>
                  <a:srgbClr val="898989"/>
                </a:solidFill>
              </a:rPr>
              <a:pPr/>
              <a:t>2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2"/>
          <p:cNvSpPr>
            <a:spLocks noGrp="1"/>
          </p:cNvSpPr>
          <p:nvPr>
            <p:ph type="title"/>
          </p:nvPr>
        </p:nvSpPr>
        <p:spPr>
          <a:xfrm>
            <a:off x="608013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一、給付：調降退休所得上限及下限</a:t>
            </a:r>
          </a:p>
        </p:txBody>
      </p:sp>
      <p:sp>
        <p:nvSpPr>
          <p:cNvPr id="20482" name="文字方塊 5"/>
          <p:cNvSpPr txBox="1">
            <a:spLocks noChangeArrowheads="1"/>
          </p:cNvSpPr>
          <p:nvPr/>
        </p:nvSpPr>
        <p:spPr bwMode="auto">
          <a:xfrm>
            <a:off x="4133850" y="5661025"/>
            <a:ext cx="4910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  <a:endParaRPr lang="zh-TW" altLang="en-US" sz="1200">
              <a:ea typeface="標楷體" pitchFamily="65" charset="-120"/>
            </a:endParaRPr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013" y="2492375"/>
            <a:ext cx="8093075" cy="3778250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20484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55B6DA-31E1-4E21-A41F-295A10F1D5ED}" type="slidenum">
              <a:rPr lang="zh-TW" altLang="en-US">
                <a:solidFill>
                  <a:srgbClr val="898989"/>
                </a:solidFill>
              </a:rPr>
              <a:pPr/>
              <a:t>3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1538" y="2492375"/>
            <a:ext cx="7408862" cy="3960813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zh-TW" sz="35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461963" y="5270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(1)</a:t>
            </a:r>
            <a:endParaRPr lang="zh-TW" altLang="en-US" sz="360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116013" y="3284538"/>
          <a:ext cx="4895850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33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B1AB4A-D07C-4263-8099-DB7489F63F02}" type="slidenum">
              <a:rPr lang="zh-TW" altLang="en-US">
                <a:solidFill>
                  <a:srgbClr val="898989"/>
                </a:solidFill>
              </a:rPr>
              <a:pPr/>
              <a:t>4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8163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600" b="1" dirty="0"/>
              <a:t>支領一次退休金者：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2530" name="標題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(2)</a:t>
            </a:r>
            <a:endParaRPr lang="zh-TW" altLang="en-US" sz="360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883275" y="3429000"/>
          <a:ext cx="2808288" cy="1701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551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3EEB41-59ED-4748-BAFD-9F535701DBE5}" type="slidenum">
              <a:rPr lang="zh-TW" altLang="en-US">
                <a:solidFill>
                  <a:srgbClr val="898989"/>
                </a:solidFill>
              </a:rPr>
              <a:pPr/>
              <a:t>5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088" y="2051050"/>
            <a:ext cx="7408862" cy="34512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611188" y="515938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(3)</a:t>
            </a:r>
            <a:endParaRPr lang="zh-TW" altLang="en-US" sz="3600" smtClean="0"/>
          </a:p>
        </p:txBody>
      </p:sp>
      <p:grpSp>
        <p:nvGrpSpPr>
          <p:cNvPr id="23555" name="群組 8"/>
          <p:cNvGrpSpPr>
            <a:grpSpLocks/>
          </p:cNvGrpSpPr>
          <p:nvPr/>
        </p:nvGrpSpPr>
        <p:grpSpPr bwMode="auto">
          <a:xfrm>
            <a:off x="1547813" y="4551363"/>
            <a:ext cx="5738812" cy="2306637"/>
            <a:chOff x="2057795" y="4584211"/>
            <a:chExt cx="5738610" cy="2306169"/>
          </a:xfrm>
        </p:grpSpPr>
        <p:pic>
          <p:nvPicPr>
            <p:cNvPr id="23557" name="圖片 4" descr="附表[1].doc [相容模式] - Word"/>
            <p:cNvPicPr>
              <a:picLocks noChangeAspect="1"/>
            </p:cNvPicPr>
            <p:nvPr/>
          </p:nvPicPr>
          <p:blipFill>
            <a:blip r:embed="rId2"/>
            <a:srcRect l="35162" t="26369" r="33836" b="10110"/>
            <a:stretch>
              <a:fillRect/>
            </a:stretch>
          </p:blipFill>
          <p:spPr bwMode="auto">
            <a:xfrm>
              <a:off x="5761961" y="4584211"/>
              <a:ext cx="2034444" cy="227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內容版面配置區 3" descr="E080019-001.doc [唯讀] [相容模式] - Word"/>
            <p:cNvPicPr>
              <a:picLocks noChangeAspect="1"/>
            </p:cNvPicPr>
            <p:nvPr/>
          </p:nvPicPr>
          <p:blipFill>
            <a:blip r:embed="rId3"/>
            <a:srcRect l="2831" t="6259" r="55872" b="25600"/>
            <a:stretch>
              <a:fillRect/>
            </a:stretch>
          </p:blipFill>
          <p:spPr bwMode="auto">
            <a:xfrm>
              <a:off x="2057795" y="4663820"/>
              <a:ext cx="2473955" cy="2226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圓角矩形 6"/>
            <p:cNvSpPr/>
            <p:nvPr/>
          </p:nvSpPr>
          <p:spPr>
            <a:xfrm rot="19671410">
              <a:off x="2619750" y="5492077"/>
              <a:ext cx="1150896" cy="56979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zh-TW" altLang="en-US" sz="2400" dirty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508" y="5403195"/>
              <a:ext cx="1152484" cy="5713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zh-TW" altLang="en-US" sz="2400" dirty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23556" name="投影片編號版面配置區 1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98E421-1E1E-4A74-9B96-B28942056037}" type="slidenum">
              <a:rPr lang="zh-TW" altLang="en-US">
                <a:solidFill>
                  <a:srgbClr val="898989"/>
                </a:solidFill>
              </a:rPr>
              <a:pPr/>
              <a:t>6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4213" y="2781300"/>
            <a:ext cx="7591425" cy="3816350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一、給付：取消年資補償金</a:t>
            </a:r>
            <a:r>
              <a:rPr lang="en-US" altLang="zh-TW" sz="3600" smtClean="0"/>
              <a:t/>
            </a:r>
            <a:br>
              <a:rPr lang="en-US" altLang="zh-TW" sz="3600" smtClean="0"/>
            </a:br>
            <a:r>
              <a:rPr lang="en-US" altLang="zh-TW" sz="3600" smtClean="0"/>
              <a:t>                           </a:t>
            </a:r>
            <a:r>
              <a:rPr lang="zh-TW" altLang="en-US" sz="3600" smtClean="0"/>
              <a:t>調整月撫慰金制度</a:t>
            </a:r>
          </a:p>
        </p:txBody>
      </p:sp>
      <p:sp>
        <p:nvSpPr>
          <p:cNvPr id="24579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0B3FD9-2106-4C14-8B16-9639419BAC49}" type="slidenum">
              <a:rPr lang="zh-TW" altLang="en-US">
                <a:solidFill>
                  <a:srgbClr val="898989"/>
                </a:solidFill>
              </a:rPr>
              <a:pPr/>
              <a:t>7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二、請領資格：公務人員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463" y="2708275"/>
            <a:ext cx="4248150" cy="3506788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/>
        </p:nvGraphicFramePr>
        <p:xfrm>
          <a:off x="250825" y="1989138"/>
          <a:ext cx="4249738" cy="4746625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25658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E899F-1C3A-4260-A924-D28C81FB88D3}" type="slidenum">
              <a:rPr lang="zh-TW" altLang="en-US">
                <a:solidFill>
                  <a:srgbClr val="898989"/>
                </a:solidFill>
              </a:rPr>
              <a:pPr/>
              <a:t>8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2160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12</vt:i4>
      </vt:variant>
      <vt:variant>
        <vt:lpstr>投影片標題</vt:lpstr>
      </vt:variant>
      <vt:variant>
        <vt:i4>16</vt:i4>
      </vt:variant>
    </vt:vector>
  </HeadingPairs>
  <TitlesOfParts>
    <vt:vector size="36" baseType="lpstr">
      <vt:lpstr>Tahoma</vt:lpstr>
      <vt:lpstr>標楷體</vt:lpstr>
      <vt:lpstr>Arial</vt:lpstr>
      <vt:lpstr>Candara</vt:lpstr>
      <vt:lpstr>Symbol</vt:lpstr>
      <vt:lpstr>新細明體</vt:lpstr>
      <vt:lpstr>Calibri</vt:lpstr>
      <vt:lpstr>Times New Roman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tcpa</cp:lastModifiedBy>
  <cp:revision>2388</cp:revision>
  <cp:lastPrinted>2017-01-25T01:44:36Z</cp:lastPrinted>
  <dcterms:created xsi:type="dcterms:W3CDTF">2012-10-01T10:45:38Z</dcterms:created>
  <dcterms:modified xsi:type="dcterms:W3CDTF">2017-02-09T01:47:25Z</dcterms:modified>
</cp:coreProperties>
</file>