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095" r:id="rId1"/>
  </p:sldMasterIdLst>
  <p:notesMasterIdLst>
    <p:notesMasterId r:id="rId18"/>
  </p:notesMasterIdLst>
  <p:handoutMasterIdLst>
    <p:handoutMasterId r:id="rId19"/>
  </p:handoutMasterIdLst>
  <p:sldIdLst>
    <p:sldId id="886" r:id="rId2"/>
    <p:sldId id="870" r:id="rId3"/>
    <p:sldId id="871" r:id="rId4"/>
    <p:sldId id="872" r:id="rId5"/>
    <p:sldId id="873" r:id="rId6"/>
    <p:sldId id="874" r:id="rId7"/>
    <p:sldId id="875" r:id="rId8"/>
    <p:sldId id="876" r:id="rId9"/>
    <p:sldId id="877" r:id="rId10"/>
    <p:sldId id="885" r:id="rId11"/>
    <p:sldId id="878" r:id="rId12"/>
    <p:sldId id="880" r:id="rId13"/>
    <p:sldId id="881" r:id="rId14"/>
    <p:sldId id="882" r:id="rId15"/>
    <p:sldId id="883" r:id="rId16"/>
    <p:sldId id="884" r:id="rId17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5050"/>
    <a:srgbClr val="CC0000"/>
    <a:srgbClr val="006600"/>
    <a:srgbClr val="33CC33"/>
    <a:srgbClr val="0000FF"/>
    <a:srgbClr val="D60093"/>
    <a:srgbClr val="FF0066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1436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3288" y="-101"/>
      </p:cViewPr>
      <p:guideLst>
        <p:guide orient="horz" pos="3145"/>
        <p:guide orient="horz" pos="3127"/>
        <p:guide pos="2161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 dirty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6B421630-731D-41C0-8A12-B914AB0282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D20427AD-2C7B-4854-9CEB-58C86D9DD993}" type="datetimeFigureOut">
              <a:rPr lang="en-US" altLang="zh-TW"/>
              <a:pPr>
                <a:defRPr/>
              </a:pPr>
              <a:t>2/9/2017</a:t>
            </a:fld>
            <a:endParaRPr lang="en-US" altLang="zh-TW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E999EA2-DF65-4893-8674-9363D39124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E097B8-AC72-4F67-AA40-DA2E9C7EBD3A}" type="slidenum">
              <a:rPr lang="en-US" altLang="zh-TW" smtClean="0">
                <a:ea typeface="新細明體" charset="-120"/>
              </a:rPr>
              <a:pPr/>
              <a:t>0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8435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CE79BA-B32A-4842-945A-4DBF832B3490}" type="slidenum">
              <a:rPr lang="en-US" altLang="zh-TW" smtClean="0">
                <a:ea typeface="新細明體" charset="-120"/>
              </a:rPr>
              <a:pPr/>
              <a:t>1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26627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62D9BC-A533-4D27-B581-372947A0A367}" type="slidenum">
              <a:rPr lang="en-US" altLang="zh-TW" smtClean="0">
                <a:ea typeface="新細明體" charset="-120"/>
              </a:rPr>
              <a:pPr/>
              <a:t>8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投影片圖像版面配置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32771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A651DC-D5C2-4B57-9EC5-AF364F7E9F78}" type="slidenum">
              <a:rPr lang="en-US" altLang="zh-TW" smtClean="0">
                <a:ea typeface="新細明體" charset="-120"/>
              </a:rPr>
              <a:pPr/>
              <a:t>13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8ED44C35-17C7-4D76-8000-B184FDDF9FDA}" type="datetime1">
              <a:rPr lang="zh-TW" altLang="en-US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2AF41206-6F32-43E4-B09F-A86C668B645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F907C01C-DEE7-49B9-B5F6-4713BA2DEE7B}" type="datetime1">
              <a:rPr lang="zh-TW" altLang="en-US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C21DB7B5-BF76-40C4-B3C1-EEAB73A8B99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E1FA4489-D208-4386-A2C7-95AA08B956D5}" type="datetime1">
              <a:rPr lang="zh-TW" altLang="en-US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F6BF0885-71BF-47B5-ABED-22CBBBEB15B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7"/>
          <p:cNvGrpSpPr>
            <a:grpSpLocks/>
          </p:cNvGrpSpPr>
          <p:nvPr userDrawn="1"/>
        </p:nvGrpSpPr>
        <p:grpSpPr bwMode="auto">
          <a:xfrm>
            <a:off x="166688" y="136525"/>
            <a:ext cx="8863012" cy="742950"/>
            <a:chOff x="167002" y="77341"/>
            <a:chExt cx="8862698" cy="742072"/>
          </a:xfrm>
        </p:grpSpPr>
        <p:sp>
          <p:nvSpPr>
            <p:cNvPr id="5" name="Rectangle 24"/>
            <p:cNvSpPr>
              <a:spLocks noChangeArrowheads="1"/>
            </p:cNvSpPr>
            <p:nvPr userDrawn="1"/>
          </p:nvSpPr>
          <p:spPr bwMode="gray">
            <a:xfrm>
              <a:off x="1011522" y="640238"/>
              <a:ext cx="8018178" cy="317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>
              <a:lvl1pPr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1pPr>
              <a:lvl2pPr marL="742950" indent="-28575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2pPr>
              <a:lvl3pPr marL="11430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3pPr>
              <a:lvl4pPr marL="16002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4pPr>
              <a:lvl5pPr marL="20574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9pPr>
            </a:lstStyle>
            <a:p>
              <a:pPr algn="ctr">
                <a:defRPr/>
              </a:pPr>
              <a:endParaRPr lang="zh-TW" altLang="en-US" sz="2400" smtClean="0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pic>
          <p:nvPicPr>
            <p:cNvPr id="6" name="Picture 2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7002" y="77341"/>
              <a:ext cx="736846" cy="742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18F1E6DF-9333-4455-8C84-FFDE2EAECE2E}" type="datetime1">
              <a:rPr lang="zh-TW" altLang="en-US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F14AB7FF-CFC9-49A7-ABFF-629779A4B20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>
              <a:ea typeface="標楷體" pitchFamily="65" charset="-12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>
              <a:ea typeface="標楷體" pitchFamily="65" charset="-120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>
              <a:ea typeface="標楷體" pitchFamily="65" charset="-120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>
              <a:ea typeface="標楷體" pitchFamily="65" charset="-120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>
              <a:ea typeface="標楷體" pitchFamily="65" charset="-12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E73B3DD5-7FBA-47CD-B346-7CDD0A0934B6}" type="datetime1">
              <a:rPr lang="zh-TW" altLang="en-US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DC7FB449-E7CA-45A0-B837-491755A6E17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457526C8-E53E-4C0B-A69C-DCA5AD92ACE3}" type="datetime1">
              <a:rPr lang="zh-TW" altLang="en-US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98169271-ED86-48A6-803D-F4A85E4CC80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25029CC6-DFCA-48E1-8FC1-7A71950AF199}" type="datetime1">
              <a:rPr lang="zh-TW" altLang="en-US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F8BEA1E7-2B9F-4496-B522-15070997ED4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86A9B5B8-1190-4914-91C4-1A88929F15A2}" type="datetime1">
              <a:rPr lang="zh-TW" altLang="en-US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965C5820-154A-4349-BBA1-5224D72184B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EEDC4DF7-76E9-4CC0-A412-70E89F1AF33B}" type="datetime1">
              <a:rPr lang="zh-TW" altLang="en-US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FDCE60E0-6AEF-4FF5-9F94-B73B41DA5A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1E29ABD0-4448-438D-BCFE-ABAE4977B9D5}" type="datetime1">
              <a:rPr lang="zh-TW" altLang="en-US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2B97F083-84EF-41BD-A837-8CBEF7B29B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A2E38765-8B62-413C-BFE8-9225C8597580}" type="datetime1">
              <a:rPr lang="zh-TW" altLang="en-US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>
                <a:latin typeface="Tahoma" pitchFamily="34" charset="0"/>
                <a:ea typeface="標楷體" pitchFamily="65" charset="-120"/>
              </a:defRPr>
            </a:lvl1pPr>
          </a:lstStyle>
          <a:p>
            <a:pPr>
              <a:defRPr/>
            </a:pPr>
            <a:fld id="{B32D3EC0-A79B-4885-BE3F-BF938373D35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標楷體" pitchFamily="65" charset="-120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defRPr>
            </a:lvl1pPr>
          </a:lstStyle>
          <a:p>
            <a:pPr>
              <a:defRPr/>
            </a:pPr>
            <a:fld id="{FB437122-1A05-4CA4-81B8-795814BD86CE}" type="datetime1">
              <a:rPr lang="zh-TW" altLang="en-US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defRPr>
            </a:lvl1pPr>
          </a:lstStyle>
          <a:p>
            <a:pPr>
              <a:defRPr/>
            </a:pPr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defRPr>
            </a:lvl1pPr>
          </a:lstStyle>
          <a:p>
            <a:pPr>
              <a:defRPr/>
            </a:pPr>
            <a:fld id="{8B1B6B19-2B2A-49CE-8E8C-85613865707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r>
              <a:rPr lang="zh-TW" altLang="en-US" smtClean="0"/>
              <a:t>公教人員退休制度改革方案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zh-TW" altLang="en-US" smtClean="0"/>
              <a:t>說明會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600" dirty="0" smtClean="0"/>
              <a:t>教育部人事處  </a:t>
            </a:r>
            <a:r>
              <a:rPr lang="en-US" altLang="zh-TW" sz="2800" dirty="0" smtClean="0">
                <a:latin typeface="+mn-ea"/>
              </a:rPr>
              <a:t>106.1.25</a:t>
            </a:r>
            <a:endParaRPr lang="zh-TW" altLang="en-US" sz="28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067175" y="2420938"/>
            <a:ext cx="4752975" cy="4103687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b="1" dirty="0">
                <a:latin typeface="+mn-ea"/>
              </a:rPr>
              <a:t>延後月退休金起支年齡：</a:t>
            </a:r>
            <a:r>
              <a:rPr lang="en-US" altLang="zh-TW" b="1" dirty="0">
                <a:latin typeface="+mn-ea"/>
              </a:rPr>
              <a:t/>
            </a:r>
            <a:br>
              <a:rPr lang="en-US" altLang="zh-TW" b="1" dirty="0">
                <a:latin typeface="+mn-ea"/>
              </a:rPr>
            </a:br>
            <a:r>
              <a:rPr lang="en-US" altLang="zh-TW" sz="2200" dirty="0">
                <a:latin typeface="+mn-ea"/>
              </a:rPr>
              <a:t>(1)</a:t>
            </a:r>
            <a:r>
              <a:rPr lang="zh-TW" altLang="zh-TW" sz="2200" dirty="0">
                <a:latin typeface="+mn-ea"/>
              </a:rPr>
              <a:t>高級中等以下教師：</a:t>
            </a:r>
            <a:r>
              <a:rPr lang="en-US" altLang="zh-TW" sz="2200" b="1" u="sng" dirty="0">
                <a:latin typeface="+mn-ea"/>
              </a:rPr>
              <a:t>60</a:t>
            </a:r>
            <a:r>
              <a:rPr lang="zh-TW" altLang="zh-TW" sz="2200" b="1" u="sng" dirty="0">
                <a:latin typeface="+mn-ea"/>
              </a:rPr>
              <a:t>歲</a:t>
            </a:r>
            <a:endParaRPr lang="zh-TW" altLang="zh-TW" sz="2200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2200" dirty="0" smtClean="0">
                <a:latin typeface="+mn-ea"/>
              </a:rPr>
              <a:t>  (</a:t>
            </a:r>
            <a:r>
              <a:rPr lang="en-US" altLang="zh-TW" sz="2200" dirty="0">
                <a:latin typeface="+mn-ea"/>
              </a:rPr>
              <a:t>2)</a:t>
            </a:r>
            <a:r>
              <a:rPr lang="zh-TW" altLang="zh-TW" sz="2200" dirty="0">
                <a:latin typeface="+mn-ea"/>
              </a:rPr>
              <a:t>其餘教育人員：</a:t>
            </a:r>
            <a:r>
              <a:rPr lang="en-US" altLang="zh-TW" sz="2200" b="1" u="sng" dirty="0">
                <a:latin typeface="+mn-ea"/>
              </a:rPr>
              <a:t>65</a:t>
            </a:r>
            <a:r>
              <a:rPr lang="zh-TW" altLang="zh-TW" sz="2200" b="1" u="sng" dirty="0" smtClean="0">
                <a:latin typeface="+mn-ea"/>
              </a:rPr>
              <a:t>歲</a:t>
            </a:r>
            <a:endParaRPr lang="en-US" altLang="zh-TW" sz="2200" b="1" u="sng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zh-TW" sz="2200" b="1" dirty="0">
                <a:latin typeface="+mn-ea"/>
              </a:rPr>
              <a:t>10</a:t>
            </a:r>
            <a:r>
              <a:rPr lang="zh-TW" altLang="zh-TW" sz="2200" b="1" dirty="0">
                <a:latin typeface="+mn-ea"/>
              </a:rPr>
              <a:t>年</a:t>
            </a:r>
            <a:r>
              <a:rPr lang="zh-TW" altLang="zh-TW" sz="2200" dirty="0" smtClean="0">
                <a:latin typeface="+mn-ea"/>
              </a:rPr>
              <a:t>過渡期間</a:t>
            </a:r>
            <a:r>
              <a:rPr lang="zh-TW" altLang="en-US" sz="2200" dirty="0" smtClean="0">
                <a:latin typeface="+mn-ea"/>
              </a:rPr>
              <a:t>：</a:t>
            </a:r>
            <a:endParaRPr lang="en-US" altLang="zh-TW" sz="2200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sz="2000" dirty="0" smtClean="0">
                <a:latin typeface="+mn-ea"/>
              </a:rPr>
              <a:t>設計</a:t>
            </a:r>
            <a:r>
              <a:rPr lang="en-US" altLang="zh-TW" sz="2000" dirty="0">
                <a:latin typeface="+mn-ea"/>
              </a:rPr>
              <a:t>10</a:t>
            </a:r>
            <a:r>
              <a:rPr lang="zh-TW" altLang="zh-TW" sz="2000" dirty="0">
                <a:latin typeface="+mn-ea"/>
              </a:rPr>
              <a:t>年過渡期間至</a:t>
            </a:r>
            <a:r>
              <a:rPr lang="en-US" altLang="zh-TW" sz="2000" dirty="0">
                <a:latin typeface="+mn-ea"/>
              </a:rPr>
              <a:t>117</a:t>
            </a:r>
            <a:r>
              <a:rPr lang="zh-TW" altLang="zh-TW" sz="2000" dirty="0">
                <a:latin typeface="+mn-ea"/>
              </a:rPr>
              <a:t>年採單一</a:t>
            </a:r>
            <a:r>
              <a:rPr lang="zh-TW" altLang="zh-TW" sz="2000" dirty="0" smtClean="0">
                <a:latin typeface="+mn-ea"/>
              </a:rPr>
              <a:t>年齡</a:t>
            </a:r>
            <a:r>
              <a:rPr lang="en-US" altLang="zh-TW" sz="2000" dirty="0" smtClean="0">
                <a:latin typeface="+mn-ea"/>
              </a:rPr>
              <a:t> 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60</a:t>
            </a:r>
            <a:r>
              <a:rPr lang="zh-TW" altLang="zh-TW" sz="2000" dirty="0">
                <a:latin typeface="+mn-ea"/>
              </a:rPr>
              <a:t>歲起支，其餘教育人員自</a:t>
            </a:r>
            <a:r>
              <a:rPr lang="en-US" altLang="zh-TW" sz="2000" dirty="0">
                <a:latin typeface="+mn-ea"/>
              </a:rPr>
              <a:t>118</a:t>
            </a:r>
            <a:r>
              <a:rPr lang="zh-TW" altLang="zh-TW" sz="2000" dirty="0">
                <a:latin typeface="+mn-ea"/>
              </a:rPr>
              <a:t>年起</a:t>
            </a:r>
            <a:r>
              <a:rPr lang="zh-TW" altLang="zh-TW" sz="2000" dirty="0" smtClean="0">
                <a:latin typeface="+mn-ea"/>
              </a:rPr>
              <a:t>每</a:t>
            </a:r>
            <a:endParaRPr lang="en-US" altLang="zh-TW" sz="2000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</a:t>
            </a:r>
            <a:r>
              <a:rPr lang="zh-TW" altLang="zh-TW" sz="2000" dirty="0" smtClean="0">
                <a:latin typeface="+mn-ea"/>
              </a:rPr>
              <a:t>年</a:t>
            </a:r>
            <a:r>
              <a:rPr lang="zh-TW" altLang="zh-TW" sz="2000" dirty="0">
                <a:latin typeface="+mn-ea"/>
              </a:rPr>
              <a:t>增加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zh-TW" sz="2000" dirty="0">
                <a:latin typeface="+mn-ea"/>
              </a:rPr>
              <a:t>歲至</a:t>
            </a:r>
            <a:r>
              <a:rPr lang="en-US" altLang="zh-TW" sz="2000" dirty="0">
                <a:latin typeface="+mn-ea"/>
              </a:rPr>
              <a:t>122</a:t>
            </a:r>
            <a:r>
              <a:rPr lang="zh-TW" altLang="zh-TW" sz="2000" dirty="0">
                <a:latin typeface="+mn-ea"/>
              </a:rPr>
              <a:t>年達</a:t>
            </a:r>
            <a:r>
              <a:rPr lang="en-US" altLang="zh-TW" sz="2000" dirty="0">
                <a:latin typeface="+mn-ea"/>
              </a:rPr>
              <a:t>65</a:t>
            </a:r>
            <a:r>
              <a:rPr lang="zh-TW" altLang="zh-TW" sz="2000" dirty="0" smtClean="0">
                <a:latin typeface="+mn-ea"/>
              </a:rPr>
              <a:t>歲</a:t>
            </a:r>
            <a:endParaRPr lang="en-US" altLang="zh-TW" sz="2000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2000" dirty="0" smtClean="0">
                <a:latin typeface="+mn-ea"/>
              </a:rPr>
              <a:t>  (</a:t>
            </a:r>
            <a:r>
              <a:rPr lang="zh-TW" altLang="zh-TW" sz="2000" dirty="0" smtClean="0">
                <a:latin typeface="+mn-ea"/>
              </a:rPr>
              <a:t>過渡期間</a:t>
            </a:r>
            <a:r>
              <a:rPr lang="zh-TW" altLang="zh-TW" sz="2000" dirty="0">
                <a:latin typeface="+mn-ea"/>
              </a:rPr>
              <a:t>指標數之年齡須年滿</a:t>
            </a:r>
            <a:r>
              <a:rPr lang="en-US" altLang="zh-TW" sz="2000" dirty="0">
                <a:latin typeface="+mn-ea"/>
              </a:rPr>
              <a:t>50</a:t>
            </a:r>
            <a:r>
              <a:rPr lang="zh-TW" altLang="zh-TW" sz="2000" dirty="0" smtClean="0">
                <a:latin typeface="+mn-ea"/>
              </a:rPr>
              <a:t>歲</a:t>
            </a:r>
            <a:r>
              <a:rPr lang="en-US" altLang="zh-TW" sz="2000" dirty="0" smtClean="0">
                <a:latin typeface="+mn-ea"/>
              </a:rPr>
              <a:t>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sz="2200" b="1" dirty="0">
                <a:latin typeface="+mn-ea"/>
              </a:rPr>
              <a:t>搭配實施展期及減額月</a:t>
            </a:r>
            <a:r>
              <a:rPr lang="zh-TW" altLang="zh-TW" sz="2200" b="1" dirty="0" smtClean="0">
                <a:latin typeface="+mn-ea"/>
              </a:rPr>
              <a:t>退休金</a:t>
            </a:r>
            <a:r>
              <a:rPr lang="zh-TW" altLang="en-US" sz="2200" b="1" dirty="0" smtClean="0">
                <a:latin typeface="+mn-ea"/>
              </a:rPr>
              <a:t>：</a:t>
            </a:r>
            <a:endParaRPr lang="en-US" altLang="zh-TW" sz="2200" b="1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2200" dirty="0" smtClean="0">
                <a:latin typeface="+mn-ea"/>
              </a:rPr>
              <a:t>  </a:t>
            </a:r>
            <a:r>
              <a:rPr lang="zh-TW" altLang="zh-TW" sz="2200" dirty="0" smtClean="0">
                <a:latin typeface="+mn-ea"/>
              </a:rPr>
              <a:t>每</a:t>
            </a:r>
            <a:r>
              <a:rPr lang="zh-TW" altLang="zh-TW" sz="2200" dirty="0">
                <a:latin typeface="+mn-ea"/>
              </a:rPr>
              <a:t>提前</a:t>
            </a:r>
            <a:r>
              <a:rPr lang="en-US" altLang="zh-TW" sz="2200" dirty="0">
                <a:latin typeface="+mn-ea"/>
              </a:rPr>
              <a:t>1</a:t>
            </a:r>
            <a:r>
              <a:rPr lang="zh-TW" altLang="zh-TW" sz="2200" dirty="0">
                <a:latin typeface="+mn-ea"/>
              </a:rPr>
              <a:t>年，扣減</a:t>
            </a:r>
            <a:r>
              <a:rPr lang="en-US" altLang="zh-TW" sz="2200" dirty="0">
                <a:latin typeface="+mn-ea"/>
              </a:rPr>
              <a:t>4%</a:t>
            </a:r>
            <a:r>
              <a:rPr lang="zh-TW" altLang="zh-TW" sz="2200" dirty="0">
                <a:latin typeface="+mn-ea"/>
              </a:rPr>
              <a:t>，最多提前</a:t>
            </a:r>
            <a:r>
              <a:rPr lang="en-US" altLang="zh-TW" sz="2200" dirty="0">
                <a:latin typeface="+mn-ea"/>
              </a:rPr>
              <a:t>5</a:t>
            </a:r>
            <a:r>
              <a:rPr lang="zh-TW" altLang="zh-TW" sz="2200" dirty="0" smtClean="0">
                <a:latin typeface="+mn-ea"/>
              </a:rPr>
              <a:t>年</a:t>
            </a:r>
            <a:endParaRPr lang="zh-TW" altLang="zh-TW" sz="2200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zh-TW" altLang="zh-TW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27650" name="標題 2"/>
          <p:cNvSpPr>
            <a:spLocks noGrp="1"/>
          </p:cNvSpPr>
          <p:nvPr>
            <p:ph type="title"/>
          </p:nvPr>
        </p:nvSpPr>
        <p:spPr>
          <a:xfrm>
            <a:off x="461963" y="476250"/>
            <a:ext cx="8229600" cy="1252538"/>
          </a:xfrm>
        </p:spPr>
        <p:txBody>
          <a:bodyPr/>
          <a:lstStyle/>
          <a:p>
            <a:r>
              <a:rPr lang="zh-TW" altLang="en-US" sz="3600" smtClean="0"/>
              <a:t>二、請領資格：教育人員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50825" y="1992313"/>
          <a:ext cx="3673475" cy="4749800"/>
        </p:xfrm>
        <a:graphic>
          <a:graphicData uri="http://schemas.openxmlformats.org/drawingml/2006/table">
            <a:tbl>
              <a:tblPr/>
              <a:tblGrid>
                <a:gridCol w="617538"/>
                <a:gridCol w="908050"/>
                <a:gridCol w="1036637"/>
                <a:gridCol w="1111250"/>
              </a:tblGrid>
              <a:tr h="4508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退休年度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法定年齡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展期及減額之計算基準</a:t>
                      </a: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) 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過渡期間指標數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/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</a:b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年資</a:t>
                      </a: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+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年齡之合計數</a:t>
                      </a: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86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指標數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基本年齡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107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60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76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152400" marR="0" lvl="0" indent="-152400" algn="just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1.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至少需年滿</a:t>
                      </a: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50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歲</a:t>
                      </a:r>
                    </a:p>
                    <a:p>
                      <a:pPr marL="152400" marR="0" lvl="0" indent="-152400" algn="just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2.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年資</a:t>
                      </a: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+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年齡高於或等於指標數即可支領全額月退休金，不受法定起支年齡</a:t>
                      </a: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60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歲影響</a:t>
                      </a: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108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60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77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109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60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78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110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60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79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111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60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80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112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60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81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113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60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83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114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60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85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115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60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87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116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60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89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117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60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TW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TW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118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61(60)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TW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TW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119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62(60)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TW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TW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120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63(60)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TW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TW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121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64(60)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TW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TW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122</a:t>
                      </a: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  <a:cs typeface="Times New Roman" pitchFamily="18" charset="0"/>
                        </a:rPr>
                        <a:t>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65(60)</a:t>
                      </a:r>
                      <a:endParaRPr kumimoji="0" lang="zh-TW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TW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新細明體" charset="-120"/>
                          <a:cs typeface="Times New Roman" pitchFamily="18" charset="0"/>
                        </a:rPr>
                        <a:t> </a:t>
                      </a:r>
                      <a:endParaRPr kumimoji="0" lang="zh-TW" altLang="zh-TW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  <a:cs typeface="Times New Roman" pitchFamily="18" charset="0"/>
                      </a:endParaRPr>
                    </a:p>
                  </a:txBody>
                  <a:tcPr marL="48832" marR="4883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27748" name="投影片編號版面配置區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A45D37-37F2-488E-BD1B-90D441E3A8D6}" type="slidenum">
              <a:rPr lang="zh-TW" altLang="en-US">
                <a:solidFill>
                  <a:srgbClr val="898989"/>
                </a:solidFill>
              </a:rPr>
              <a:pPr/>
              <a:t>9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b="1" dirty="0"/>
              <a:t>調整退撫基金提撥</a:t>
            </a:r>
            <a:r>
              <a:rPr lang="zh-TW" altLang="en-US" b="1" dirty="0" smtClean="0"/>
              <a:t>費率：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zh-TW" b="1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b="1" dirty="0" smtClean="0"/>
              <a:t>調降</a:t>
            </a:r>
            <a:r>
              <a:rPr lang="zh-TW" altLang="en-US" b="1" dirty="0"/>
              <a:t>退休所得節省費用挹</a:t>
            </a:r>
            <a:r>
              <a:rPr lang="zh-TW" altLang="en-US" b="1" dirty="0" smtClean="0"/>
              <a:t>注：</a:t>
            </a:r>
            <a:endParaRPr lang="en-US" altLang="zh-TW" b="1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調降</a:t>
            </a:r>
            <a:r>
              <a:rPr lang="zh-TW" altLang="en-US" dirty="0"/>
              <a:t>退休所得和優惠存款利率所節省經費，扣除</a:t>
            </a:r>
            <a:r>
              <a:rPr lang="zh-TW" altLang="en-US" dirty="0" smtClean="0"/>
              <a:t>屬   </a:t>
            </a: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於</a:t>
            </a:r>
            <a:r>
              <a:rPr lang="zh-TW" altLang="en-US" dirty="0"/>
              <a:t>地方自籌款後之餘額，應全部挹注退撫基金。 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28674" name="標題 1"/>
          <p:cNvSpPr>
            <a:spLocks noGrp="1"/>
          </p:cNvSpPr>
          <p:nvPr>
            <p:ph type="title"/>
          </p:nvPr>
        </p:nvSpPr>
        <p:spPr>
          <a:xfrm>
            <a:off x="461963" y="406400"/>
            <a:ext cx="8229600" cy="1252538"/>
          </a:xfrm>
        </p:spPr>
        <p:txBody>
          <a:bodyPr/>
          <a:lstStyle/>
          <a:p>
            <a:r>
              <a:rPr lang="zh-TW" altLang="en-US" sz="3600" smtClean="0"/>
              <a:t>三、財源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370013" y="3197225"/>
          <a:ext cx="2481262" cy="1168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0706"/>
                <a:gridCol w="1240706"/>
              </a:tblGrid>
              <a:tr h="38931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現行費率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893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公務人員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12-15%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893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教育人員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8%-12%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5364163" y="3197225"/>
          <a:ext cx="2592387" cy="12398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6144"/>
                <a:gridCol w="1296144"/>
              </a:tblGrid>
              <a:tr h="413318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調高費率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1331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公務人員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12-18%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41331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教育人員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12-18%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向右箭號 9"/>
          <p:cNvSpPr/>
          <p:nvPr/>
        </p:nvSpPr>
        <p:spPr>
          <a:xfrm>
            <a:off x="4144963" y="3529013"/>
            <a:ext cx="863600" cy="43338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TW" altLang="en-US"/>
          </a:p>
        </p:txBody>
      </p:sp>
      <p:sp>
        <p:nvSpPr>
          <p:cNvPr id="28702" name="投影片編號版面配置區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3EBCBF-64BB-4E25-9165-0DCC72B56E83}" type="slidenum">
              <a:rPr lang="zh-TW" altLang="en-US">
                <a:solidFill>
                  <a:srgbClr val="898989"/>
                </a:solidFill>
              </a:rPr>
              <a:pPr/>
              <a:t>10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971550" y="2492375"/>
            <a:ext cx="7848600" cy="3744913"/>
          </a:xfrm>
        </p:spPr>
        <p:txBody>
          <a:bodyPr rtlCol="0"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b="1" dirty="0" smtClean="0"/>
              <a:t>退撫</a:t>
            </a:r>
            <a:r>
              <a:rPr lang="zh-TW" altLang="en-US" b="1" dirty="0"/>
              <a:t>基金投資</a:t>
            </a:r>
            <a:r>
              <a:rPr lang="zh-TW" altLang="en-US" b="1" dirty="0" smtClean="0"/>
              <a:t>鬆綁：</a:t>
            </a:r>
            <a:endParaRPr lang="zh-TW" altLang="en-US" b="1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>
                <a:latin typeface="+mn-ea"/>
              </a:rPr>
              <a:t>  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、配合</a:t>
            </a:r>
            <a:r>
              <a:rPr lang="zh-TW" altLang="en-US" dirty="0">
                <a:latin typeface="+mn-ea"/>
              </a:rPr>
              <a:t>退撫基金長期經營性質，增加投資運用</a:t>
            </a:r>
            <a:r>
              <a:rPr lang="zh-TW" altLang="en-US" dirty="0" smtClean="0">
                <a:latin typeface="+mn-ea"/>
              </a:rPr>
              <a:t>項目（另類投資、 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</a:t>
            </a:r>
            <a:r>
              <a:rPr lang="zh-TW" altLang="en-US" dirty="0" smtClean="0">
                <a:latin typeface="+mn-ea"/>
              </a:rPr>
              <a:t>不動產）。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 smtClean="0">
                <a:latin typeface="+mn-ea"/>
              </a:rPr>
              <a:t>  2</a:t>
            </a:r>
            <a:r>
              <a:rPr lang="zh-TW" altLang="en-US" dirty="0" smtClean="0">
                <a:latin typeface="+mn-ea"/>
              </a:rPr>
              <a:t>、建立獎懲機制，提升委託經營</a:t>
            </a:r>
            <a:r>
              <a:rPr lang="zh-TW" altLang="en-US" dirty="0">
                <a:latin typeface="+mn-ea"/>
              </a:rPr>
              <a:t>績效。 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zh-TW" altLang="en-US" dirty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b="1" dirty="0" smtClean="0">
                <a:latin typeface="+mn-ea"/>
              </a:rPr>
              <a:t>基金</a:t>
            </a:r>
            <a:r>
              <a:rPr lang="zh-TW" altLang="en-US" b="1" dirty="0">
                <a:latin typeface="+mn-ea"/>
              </a:rPr>
              <a:t>管理組織</a:t>
            </a:r>
            <a:r>
              <a:rPr lang="zh-TW" altLang="en-US" b="1" dirty="0" smtClean="0">
                <a:latin typeface="+mn-ea"/>
              </a:rPr>
              <a:t>調整：</a:t>
            </a:r>
            <a:endParaRPr lang="zh-TW" altLang="en-US" b="1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1</a:t>
            </a:r>
            <a:r>
              <a:rPr lang="zh-TW" altLang="en-US" dirty="0" smtClean="0">
                <a:latin typeface="+mn-ea"/>
              </a:rPr>
              <a:t>、短期</a:t>
            </a:r>
            <a:r>
              <a:rPr lang="zh-TW" altLang="en-US" dirty="0">
                <a:latin typeface="+mn-ea"/>
              </a:rPr>
              <a:t>：增加彈性用人，以簡任約聘進用具專業投資</a:t>
            </a:r>
            <a:r>
              <a:rPr lang="zh-TW" altLang="en-US" dirty="0" smtClean="0">
                <a:latin typeface="+mn-ea"/>
              </a:rPr>
              <a:t>經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驗</a:t>
            </a:r>
            <a:r>
              <a:rPr lang="zh-TW" altLang="en-US" dirty="0">
                <a:latin typeface="+mn-ea"/>
              </a:rPr>
              <a:t>人員；檢討人員待遇加給並建立激勵與</a:t>
            </a:r>
            <a:r>
              <a:rPr lang="zh-TW" altLang="en-US" dirty="0" smtClean="0">
                <a:latin typeface="+mn-ea"/>
              </a:rPr>
              <a:t>獎懲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制度</a:t>
            </a:r>
            <a:r>
              <a:rPr lang="zh-TW" altLang="en-US" dirty="0">
                <a:latin typeface="+mn-ea"/>
              </a:rPr>
              <a:t>。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 smtClean="0">
                <a:latin typeface="+mn-ea"/>
              </a:rPr>
              <a:t>  2</a:t>
            </a:r>
            <a:r>
              <a:rPr lang="zh-TW" altLang="en-US" dirty="0" smtClean="0">
                <a:latin typeface="+mn-ea"/>
              </a:rPr>
              <a:t>、長期</a:t>
            </a:r>
            <a:r>
              <a:rPr lang="zh-TW" altLang="en-US" dirty="0">
                <a:latin typeface="+mn-ea"/>
              </a:rPr>
              <a:t>：基金管理機關研議朝法人化或公司化轉型並</a:t>
            </a:r>
            <a:r>
              <a:rPr lang="zh-TW" altLang="en-US" dirty="0" smtClean="0">
                <a:latin typeface="+mn-ea"/>
              </a:rPr>
              <a:t>搭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配</a:t>
            </a:r>
            <a:r>
              <a:rPr lang="zh-TW" altLang="en-US" dirty="0">
                <a:latin typeface="+mn-ea"/>
              </a:rPr>
              <a:t>妥慎監督機制。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29698" name="標題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252537"/>
          </a:xfrm>
        </p:spPr>
        <p:txBody>
          <a:bodyPr/>
          <a:lstStyle/>
          <a:p>
            <a:r>
              <a:rPr lang="zh-TW" altLang="en-US" sz="3600" smtClean="0"/>
              <a:t>四、基金管理：提昇退撫基金收益</a:t>
            </a:r>
          </a:p>
        </p:txBody>
      </p:sp>
      <p:sp>
        <p:nvSpPr>
          <p:cNvPr id="29699" name="投影片編號版面配置區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7D4758-F3FB-45CD-9198-75FF343FF7F3}" type="slidenum">
              <a:rPr lang="zh-TW" altLang="en-US">
                <a:solidFill>
                  <a:srgbClr val="898989"/>
                </a:solidFill>
              </a:rPr>
              <a:pPr/>
              <a:t>11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868363" y="2420938"/>
            <a:ext cx="7407275" cy="4032250"/>
          </a:xfrm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sz="2600" b="1" dirty="0"/>
              <a:t>年資</a:t>
            </a:r>
            <a:r>
              <a:rPr lang="zh-TW" altLang="en-US" sz="2600" b="1" dirty="0" smtClean="0"/>
              <a:t>保留：</a:t>
            </a:r>
            <a:endParaRPr lang="en-US" altLang="zh-TW" sz="2600" b="1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未</a:t>
            </a:r>
            <a:r>
              <a:rPr lang="zh-TW" altLang="zh-TW" dirty="0">
                <a:latin typeface="+mn-ea"/>
              </a:rPr>
              <a:t>成就退休條件而離職者，其年資保留至年滿</a:t>
            </a:r>
            <a:r>
              <a:rPr lang="en-US" altLang="zh-TW" dirty="0">
                <a:latin typeface="+mn-ea"/>
              </a:rPr>
              <a:t>65</a:t>
            </a:r>
            <a:r>
              <a:rPr lang="zh-TW" altLang="zh-TW" dirty="0">
                <a:latin typeface="+mn-ea"/>
              </a:rPr>
              <a:t>歲時</a:t>
            </a:r>
            <a:r>
              <a:rPr lang="zh-TW" altLang="zh-TW" dirty="0" smtClean="0">
                <a:latin typeface="+mn-ea"/>
              </a:rPr>
              <a:t>領</a:t>
            </a:r>
            <a:r>
              <a:rPr lang="en-US" altLang="zh-TW" dirty="0" smtClean="0">
                <a:latin typeface="+mn-ea"/>
              </a:rPr>
              <a:t>          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取</a:t>
            </a:r>
            <a:r>
              <a:rPr lang="zh-TW" altLang="zh-TW" dirty="0">
                <a:latin typeface="+mn-ea"/>
              </a:rPr>
              <a:t>，其未滿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年者，給一次金，滿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年以上者，給月</a:t>
            </a:r>
            <a:r>
              <a:rPr lang="zh-TW" altLang="zh-TW" dirty="0" smtClean="0">
                <a:latin typeface="+mn-ea"/>
              </a:rPr>
              <a:t>退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休</a:t>
            </a:r>
            <a:r>
              <a:rPr lang="zh-TW" altLang="zh-TW" dirty="0"/>
              <a:t>金。 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sz="2600" b="1" dirty="0"/>
              <a:t>年資併計、年金分</a:t>
            </a:r>
            <a:r>
              <a:rPr lang="zh-TW" altLang="zh-TW" sz="2600" b="1" dirty="0" smtClean="0"/>
              <a:t>立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針對</a:t>
            </a:r>
            <a:r>
              <a:rPr lang="zh-TW" altLang="zh-TW" dirty="0">
                <a:latin typeface="+mn-ea"/>
              </a:rPr>
              <a:t>因在不同職域間轉換工作，致任職年資各未達請</a:t>
            </a:r>
            <a:r>
              <a:rPr lang="zh-TW" altLang="zh-TW" dirty="0" smtClean="0">
                <a:latin typeface="+mn-ea"/>
              </a:rPr>
              <a:t>領</a:t>
            </a:r>
            <a:r>
              <a:rPr lang="en-US" altLang="zh-TW" dirty="0" smtClean="0">
                <a:latin typeface="+mn-ea"/>
              </a:rPr>
              <a:t>    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年金</a:t>
            </a:r>
            <a:r>
              <a:rPr lang="zh-TW" altLang="zh-TW" dirty="0">
                <a:latin typeface="+mn-ea"/>
              </a:rPr>
              <a:t>給付之年限條件（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年）者，設計「年資併</a:t>
            </a:r>
            <a:r>
              <a:rPr lang="zh-TW" altLang="zh-TW" dirty="0" smtClean="0">
                <a:latin typeface="+mn-ea"/>
              </a:rPr>
              <a:t>計</a:t>
            </a:r>
            <a:r>
              <a:rPr lang="zh-TW" altLang="en-US" dirty="0" smtClean="0">
                <a:latin typeface="+mn-ea"/>
              </a:rPr>
              <a:t>」</a:t>
            </a:r>
            <a:endParaRPr lang="en-US" altLang="zh-TW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（</a:t>
            </a:r>
            <a:r>
              <a:rPr lang="zh-TW" altLang="zh-TW" dirty="0">
                <a:latin typeface="+mn-ea"/>
              </a:rPr>
              <a:t>成就請領年金條件）、「年金分計」（分別給付）機制</a:t>
            </a:r>
            <a:r>
              <a:rPr lang="zh-TW" altLang="zh-TW" dirty="0" smtClean="0">
                <a:latin typeface="+mn-ea"/>
              </a:rPr>
              <a:t>，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於</a:t>
            </a:r>
            <a:r>
              <a:rPr lang="zh-TW" altLang="zh-TW" dirty="0">
                <a:latin typeface="+mn-ea"/>
              </a:rPr>
              <a:t>年滿月退休金起支年齡（</a:t>
            </a:r>
            <a:r>
              <a:rPr lang="en-US" altLang="zh-TW" dirty="0">
                <a:latin typeface="+mn-ea"/>
              </a:rPr>
              <a:t>65</a:t>
            </a:r>
            <a:r>
              <a:rPr lang="zh-TW" altLang="zh-TW" dirty="0">
                <a:latin typeface="+mn-ea"/>
              </a:rPr>
              <a:t>歲）時，依規定請領</a:t>
            </a:r>
            <a:r>
              <a:rPr lang="zh-TW" altLang="zh-TW" dirty="0" smtClean="0">
                <a:latin typeface="+mn-ea"/>
              </a:rPr>
              <a:t>公務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人員</a:t>
            </a:r>
            <a:r>
              <a:rPr lang="zh-TW" altLang="zh-TW" dirty="0">
                <a:latin typeface="+mn-ea"/>
              </a:rPr>
              <a:t>月退休金。 </a:t>
            </a:r>
            <a:endParaRPr lang="zh-TW" altLang="en-US" dirty="0">
              <a:latin typeface="+mn-ea"/>
            </a:endParaRPr>
          </a:p>
        </p:txBody>
      </p:sp>
      <p:sp>
        <p:nvSpPr>
          <p:cNvPr id="30722" name="標題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252537"/>
          </a:xfrm>
        </p:spPr>
        <p:txBody>
          <a:bodyPr/>
          <a:lstStyle/>
          <a:p>
            <a:r>
              <a:rPr lang="zh-TW" altLang="en-US" sz="3600" smtClean="0"/>
              <a:t>五、制度轉換</a:t>
            </a:r>
          </a:p>
        </p:txBody>
      </p:sp>
      <p:sp>
        <p:nvSpPr>
          <p:cNvPr id="30723" name="投影片編號版面配置區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781BF8-19C3-42C3-BE5A-915E50096488}" type="slidenum">
              <a:rPr lang="zh-TW" altLang="en-US">
                <a:solidFill>
                  <a:srgbClr val="898989"/>
                </a:solidFill>
              </a:rPr>
              <a:pPr/>
              <a:t>12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8363" y="2060575"/>
            <a:ext cx="7407275" cy="4608513"/>
          </a:xfrm>
        </p:spPr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sz="2600" b="1" dirty="0"/>
              <a:t>黨職併</a:t>
            </a:r>
            <a:r>
              <a:rPr lang="zh-TW" altLang="zh-TW" sz="2600" b="1" dirty="0" smtClean="0"/>
              <a:t>公職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立法院</a:t>
            </a:r>
            <a:r>
              <a:rPr lang="zh-TW" altLang="zh-TW" dirty="0">
                <a:latin typeface="+mn-ea"/>
              </a:rPr>
              <a:t>司法及法制委員會</a:t>
            </a:r>
            <a:r>
              <a:rPr lang="en-US" altLang="zh-TW" dirty="0">
                <a:latin typeface="+mn-ea"/>
              </a:rPr>
              <a:t>105.12.22</a:t>
            </a:r>
            <a:r>
              <a:rPr lang="zh-TW" altLang="zh-TW" dirty="0">
                <a:latin typeface="+mn-ea"/>
              </a:rPr>
              <a:t>已初審通過「</a:t>
            </a:r>
            <a:r>
              <a:rPr lang="zh-TW" altLang="zh-TW" dirty="0" smtClean="0">
                <a:latin typeface="+mn-ea"/>
              </a:rPr>
              <a:t>公教</a:t>
            </a:r>
            <a:r>
              <a:rPr lang="en-US" altLang="zh-TW" dirty="0" smtClean="0">
                <a:latin typeface="+mn-ea"/>
              </a:rPr>
              <a:t>   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人員</a:t>
            </a:r>
            <a:r>
              <a:rPr lang="zh-TW" altLang="zh-TW" dirty="0">
                <a:latin typeface="+mn-ea"/>
              </a:rPr>
              <a:t>退職退休給與併計黨務人員年資處理條例草案」</a:t>
            </a:r>
            <a:r>
              <a:rPr lang="zh-TW" altLang="zh-TW" dirty="0" smtClean="0">
                <a:latin typeface="+mn-ea"/>
              </a:rPr>
              <a:t>，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未來</a:t>
            </a:r>
            <a:r>
              <a:rPr lang="zh-TW" altLang="zh-TW" dirty="0">
                <a:latin typeface="+mn-ea"/>
              </a:rPr>
              <a:t>俟該草案完成立法程序後，將依該條例辦理</a:t>
            </a:r>
            <a:r>
              <a:rPr lang="zh-TW" altLang="zh-TW" dirty="0" smtClean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sz="2600" b="1" dirty="0" smtClean="0"/>
              <a:t>法官</a:t>
            </a:r>
            <a:r>
              <a:rPr lang="zh-TW" altLang="zh-TW" sz="2600" b="1" dirty="0"/>
              <a:t>與</a:t>
            </a:r>
            <a:r>
              <a:rPr lang="zh-TW" altLang="zh-TW" sz="2600" b="1" dirty="0" smtClean="0"/>
              <a:t>檢察官</a:t>
            </a:r>
            <a:r>
              <a:rPr lang="zh-TW" altLang="en-US" sz="2600" b="1" dirty="0" smtClean="0"/>
              <a:t>：</a:t>
            </a:r>
            <a:r>
              <a:rPr lang="zh-TW" altLang="zh-TW" dirty="0"/>
              <a:t>建議檢討調降司法官退養金給與。 </a:t>
            </a: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sz="2600" b="1" dirty="0"/>
              <a:t>政務</a:t>
            </a:r>
            <a:r>
              <a:rPr lang="zh-TW" altLang="zh-TW" sz="2600" b="1" dirty="0" smtClean="0"/>
              <a:t>人員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b="1" dirty="0"/>
              <a:t> </a:t>
            </a:r>
            <a:r>
              <a:rPr lang="en-US" altLang="zh-TW" b="1" dirty="0" smtClean="0"/>
              <a:t>   </a:t>
            </a:r>
            <a:r>
              <a:rPr lang="zh-TW" altLang="zh-TW" dirty="0" smtClean="0">
                <a:latin typeface="+mj-ea"/>
                <a:ea typeface="+mj-ea"/>
              </a:rPr>
              <a:t>政務</a:t>
            </a:r>
            <a:r>
              <a:rPr lang="zh-TW" altLang="zh-TW" dirty="0">
                <a:latin typeface="+mj-ea"/>
                <a:ea typeface="+mj-ea"/>
              </a:rPr>
              <a:t>人員併計事務人員年資而領取較高</a:t>
            </a:r>
            <a:r>
              <a:rPr lang="en-US" altLang="zh-TW" dirty="0">
                <a:latin typeface="+mj-ea"/>
                <a:ea typeface="+mj-ea"/>
              </a:rPr>
              <a:t>18%</a:t>
            </a:r>
            <a:r>
              <a:rPr lang="zh-TW" altLang="zh-TW" dirty="0">
                <a:latin typeface="+mj-ea"/>
                <a:ea typeface="+mj-ea"/>
              </a:rPr>
              <a:t>優惠存款</a:t>
            </a:r>
            <a:r>
              <a:rPr lang="zh-TW" altLang="zh-TW" dirty="0" smtClean="0">
                <a:latin typeface="+mj-ea"/>
                <a:ea typeface="+mj-ea"/>
              </a:rPr>
              <a:t>利息</a:t>
            </a:r>
            <a:r>
              <a:rPr lang="en-US" altLang="zh-TW" dirty="0" smtClean="0">
                <a:latin typeface="+mj-ea"/>
                <a:ea typeface="+mj-ea"/>
              </a:rPr>
              <a:t>  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j-ea"/>
                <a:ea typeface="+mj-ea"/>
              </a:rPr>
              <a:t> </a:t>
            </a:r>
            <a:r>
              <a:rPr lang="en-US" altLang="zh-TW" dirty="0" smtClean="0">
                <a:latin typeface="+mj-ea"/>
                <a:ea typeface="+mj-ea"/>
              </a:rPr>
              <a:t> </a:t>
            </a:r>
            <a:r>
              <a:rPr lang="zh-TW" altLang="zh-TW" dirty="0" smtClean="0">
                <a:latin typeface="+mj-ea"/>
                <a:ea typeface="+mj-ea"/>
              </a:rPr>
              <a:t>優先</a:t>
            </a:r>
            <a:r>
              <a:rPr lang="zh-TW" altLang="zh-TW" dirty="0">
                <a:latin typeface="+mj-ea"/>
                <a:ea typeface="+mj-ea"/>
              </a:rPr>
              <a:t>處理。 </a:t>
            </a:r>
            <a:endParaRPr lang="en-US" altLang="zh-TW" dirty="0" smtClean="0">
              <a:latin typeface="+mj-ea"/>
              <a:ea typeface="+mj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sz="2600" b="1" dirty="0">
                <a:latin typeface="+mn-ea"/>
              </a:rPr>
              <a:t>公營銀行（含中央銀行）</a:t>
            </a:r>
            <a:r>
              <a:rPr lang="en-US" altLang="zh-TW" sz="2600" b="1" dirty="0">
                <a:latin typeface="+mn-ea"/>
              </a:rPr>
              <a:t>13</a:t>
            </a:r>
            <a:r>
              <a:rPr lang="zh-TW" altLang="zh-TW" sz="2600" b="1" dirty="0">
                <a:latin typeface="+mn-ea"/>
              </a:rPr>
              <a:t>％優惠存款制度的</a:t>
            </a:r>
            <a:r>
              <a:rPr lang="zh-TW" altLang="zh-TW" sz="2600" b="1" dirty="0" smtClean="0">
                <a:latin typeface="+mn-ea"/>
              </a:rPr>
              <a:t>改革</a:t>
            </a:r>
            <a:r>
              <a:rPr lang="zh-TW" altLang="en-US" sz="2600" b="1" dirty="0" smtClean="0">
                <a:latin typeface="+mn-ea"/>
              </a:rPr>
              <a:t>：</a:t>
            </a:r>
            <a:endParaRPr lang="en-US" altLang="zh-TW" sz="2600" b="1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財政部</a:t>
            </a:r>
            <a:r>
              <a:rPr lang="zh-TW" altLang="zh-TW" dirty="0">
                <a:latin typeface="+mn-ea"/>
              </a:rPr>
              <a:t>所屬公營行庫</a:t>
            </a:r>
            <a:r>
              <a:rPr lang="en-US" altLang="zh-TW" dirty="0">
                <a:latin typeface="+mn-ea"/>
              </a:rPr>
              <a:t>97</a:t>
            </a:r>
            <a:r>
              <a:rPr lang="zh-TW" altLang="zh-TW" dirty="0">
                <a:latin typeface="+mn-ea"/>
              </a:rPr>
              <a:t>年</a:t>
            </a:r>
            <a:r>
              <a:rPr lang="en-US" altLang="zh-TW" dirty="0">
                <a:latin typeface="+mn-ea"/>
              </a:rPr>
              <a:t>1</a:t>
            </a:r>
            <a:r>
              <a:rPr lang="zh-TW" altLang="zh-TW" dirty="0">
                <a:latin typeface="+mn-ea"/>
              </a:rPr>
              <a:t>月</a:t>
            </a:r>
            <a:r>
              <a:rPr lang="en-US" altLang="zh-TW" dirty="0">
                <a:latin typeface="+mn-ea"/>
              </a:rPr>
              <a:t>1</a:t>
            </a:r>
            <a:r>
              <a:rPr lang="zh-TW" altLang="zh-TW" dirty="0">
                <a:latin typeface="+mn-ea"/>
              </a:rPr>
              <a:t>日前退休享有</a:t>
            </a:r>
            <a:r>
              <a:rPr lang="en-US" altLang="zh-TW" dirty="0">
                <a:latin typeface="+mn-ea"/>
              </a:rPr>
              <a:t>13%</a:t>
            </a:r>
            <a:r>
              <a:rPr lang="zh-TW" altLang="zh-TW" dirty="0">
                <a:latin typeface="+mn-ea"/>
              </a:rPr>
              <a:t>的</a:t>
            </a:r>
            <a:r>
              <a:rPr lang="zh-TW" altLang="zh-TW" dirty="0" smtClean="0">
                <a:latin typeface="+mn-ea"/>
              </a:rPr>
              <a:t>員工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優惠存款</a:t>
            </a:r>
            <a:r>
              <a:rPr lang="en-US" altLang="zh-TW" dirty="0" smtClean="0">
                <a:latin typeface="+mn-ea"/>
              </a:rPr>
              <a:t>,</a:t>
            </a:r>
            <a:r>
              <a:rPr lang="zh-TW" altLang="zh-TW" dirty="0" smtClean="0">
                <a:latin typeface="+mn-ea"/>
              </a:rPr>
              <a:t>為</a:t>
            </a:r>
            <a:r>
              <a:rPr lang="zh-TW" altLang="zh-TW" dirty="0">
                <a:latin typeface="+mn-ea"/>
              </a:rPr>
              <a:t>衡平計，</a:t>
            </a:r>
            <a:r>
              <a:rPr lang="en-US" altLang="zh-TW" dirty="0">
                <a:latin typeface="+mn-ea"/>
              </a:rPr>
              <a:t>13%</a:t>
            </a:r>
            <a:r>
              <a:rPr lang="zh-TW" altLang="zh-TW" dirty="0">
                <a:latin typeface="+mn-ea"/>
              </a:rPr>
              <a:t>優惠存款上限與利率應調降。</a:t>
            </a:r>
            <a:endParaRPr lang="en-US" altLang="zh-TW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31746" name="標題 2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252537"/>
          </a:xfrm>
        </p:spPr>
        <p:txBody>
          <a:bodyPr/>
          <a:lstStyle/>
          <a:p>
            <a:r>
              <a:rPr lang="zh-TW" altLang="en-US" sz="3600" smtClean="0"/>
              <a:t>六、特殊對象</a:t>
            </a:r>
          </a:p>
        </p:txBody>
      </p:sp>
      <p:sp>
        <p:nvSpPr>
          <p:cNvPr id="31747" name="投影片編號版面配置區 7"/>
          <p:cNvSpPr>
            <a:spLocks noGrp="1"/>
          </p:cNvSpPr>
          <p:nvPr>
            <p:ph type="sldNum" sz="quarter" idx="12"/>
          </p:nvPr>
        </p:nvSpPr>
        <p:spPr bwMode="auto">
          <a:xfrm>
            <a:off x="4002088" y="6513513"/>
            <a:ext cx="11620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9341B5-22DC-48F6-ABE3-76183E8B0862}" type="slidenum">
              <a:rPr lang="zh-TW" altLang="en-US">
                <a:solidFill>
                  <a:srgbClr val="898989"/>
                </a:solidFill>
              </a:rPr>
              <a:pPr/>
              <a:t>13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8363" y="2565400"/>
            <a:ext cx="7407275" cy="3449638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sz="2800" b="1" dirty="0">
                <a:latin typeface="+mn-ea"/>
              </a:rPr>
              <a:t>育嬰留職停薪期間</a:t>
            </a:r>
            <a:r>
              <a:rPr lang="zh-TW" altLang="zh-TW" sz="2800" dirty="0">
                <a:latin typeface="+mn-ea"/>
              </a:rPr>
              <a:t>之年資，得選擇全額自費，繼續撥繳退撫基金費用，併計</a:t>
            </a:r>
            <a:r>
              <a:rPr lang="zh-TW" altLang="zh-TW" sz="2800" dirty="0" smtClean="0">
                <a:latin typeface="+mn-ea"/>
              </a:rPr>
              <a:t>公</a:t>
            </a:r>
            <a:r>
              <a:rPr lang="zh-TW" altLang="en-US" sz="2800" dirty="0" smtClean="0">
                <a:latin typeface="+mn-ea"/>
              </a:rPr>
              <a:t>教</a:t>
            </a:r>
            <a:r>
              <a:rPr lang="zh-TW" altLang="zh-TW" sz="2800" dirty="0" smtClean="0">
                <a:latin typeface="+mn-ea"/>
              </a:rPr>
              <a:t>人員</a:t>
            </a:r>
            <a:r>
              <a:rPr lang="zh-TW" altLang="zh-TW" sz="2800" dirty="0">
                <a:latin typeface="+mn-ea"/>
              </a:rPr>
              <a:t>退休、資遣或撫卹年資。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33794" name="標題 2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252538"/>
          </a:xfrm>
        </p:spPr>
        <p:txBody>
          <a:bodyPr/>
          <a:lstStyle/>
          <a:p>
            <a:r>
              <a:rPr lang="zh-TW" altLang="en-US" sz="3600" smtClean="0"/>
              <a:t>七、</a:t>
            </a:r>
            <a:r>
              <a:rPr lang="zh-TW" altLang="zh-TW" sz="3600" smtClean="0"/>
              <a:t>其他</a:t>
            </a:r>
            <a:endParaRPr lang="zh-TW" altLang="en-US" sz="3600" smtClean="0"/>
          </a:p>
        </p:txBody>
      </p:sp>
      <p:sp>
        <p:nvSpPr>
          <p:cNvPr id="33795" name="投影片編號版面配置區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DFFF77-56DB-4702-8F98-55A6A1578345}" type="slidenum">
              <a:rPr lang="zh-TW" altLang="en-US">
                <a:solidFill>
                  <a:srgbClr val="898989"/>
                </a:solidFill>
              </a:rPr>
              <a:pPr/>
              <a:t>14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7795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6000" dirty="0" smtClean="0"/>
              <a:t>簡報結束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謝謝聆聽</a:t>
            </a:r>
            <a:endParaRPr lang="zh-TW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圖片 3" descr="國家年金改革國是會議全國大會報告[1].pdf - Adobe Acrobat Pro"/>
          <p:cNvPicPr>
            <a:picLocks noChangeAspect="1"/>
          </p:cNvPicPr>
          <p:nvPr/>
        </p:nvPicPr>
        <p:blipFill>
          <a:blip r:embed="rId3"/>
          <a:srcRect l="32675" t="38451" r="37399" b="11018"/>
          <a:stretch>
            <a:fillRect/>
          </a:stretch>
        </p:blipFill>
        <p:spPr bwMode="auto">
          <a:xfrm>
            <a:off x="6300788" y="4384675"/>
            <a:ext cx="263842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標題 2"/>
          <p:cNvSpPr>
            <a:spLocks noGrp="1"/>
          </p:cNvSpPr>
          <p:nvPr>
            <p:ph type="title"/>
          </p:nvPr>
        </p:nvSpPr>
        <p:spPr>
          <a:xfrm>
            <a:off x="461963" y="476250"/>
            <a:ext cx="8229600" cy="1252538"/>
          </a:xfrm>
        </p:spPr>
        <p:txBody>
          <a:bodyPr/>
          <a:lstStyle/>
          <a:p>
            <a:r>
              <a:rPr lang="zh-TW" altLang="en-US" smtClean="0"/>
              <a:t>公教人員退休制度改革</a:t>
            </a:r>
            <a:r>
              <a:rPr lang="zh-TW" altLang="zh-TW" smtClean="0"/>
              <a:t>方案</a:t>
            </a:r>
            <a:r>
              <a:rPr lang="zh-TW" altLang="en-US" smtClean="0"/>
              <a:t>大綱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1538" y="2565400"/>
            <a:ext cx="7408862" cy="3449638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/>
              <a:t>一、</a:t>
            </a:r>
            <a:r>
              <a:rPr lang="zh-TW" altLang="zh-TW" sz="2600" dirty="0" smtClean="0"/>
              <a:t>給付</a:t>
            </a:r>
            <a:r>
              <a:rPr lang="zh-TW" altLang="en-US" sz="2600" dirty="0" smtClean="0"/>
              <a:t>：</a:t>
            </a:r>
            <a:r>
              <a:rPr lang="zh-TW" altLang="en-US" sz="2200" dirty="0" smtClean="0"/>
              <a:t>退休金計算基準、所得上下限、優惠存款制度、   </a:t>
            </a:r>
            <a:endParaRPr lang="en-US" altLang="zh-TW" sz="2200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2200" dirty="0"/>
              <a:t> </a:t>
            </a:r>
            <a:r>
              <a:rPr lang="en-US" altLang="zh-TW" sz="2200" dirty="0" smtClean="0"/>
              <a:t>                         </a:t>
            </a:r>
            <a:r>
              <a:rPr lang="zh-TW" altLang="en-US" sz="2200" dirty="0" smtClean="0"/>
              <a:t>年資補償金、月撫慰金制度</a:t>
            </a:r>
            <a:endParaRPr lang="en-US" altLang="zh-TW" sz="2200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/>
              <a:t>二、</a:t>
            </a:r>
            <a:r>
              <a:rPr lang="zh-TW" altLang="zh-TW" sz="2600" dirty="0" smtClean="0"/>
              <a:t>請</a:t>
            </a:r>
            <a:r>
              <a:rPr lang="zh-TW" altLang="zh-TW" sz="2600" dirty="0"/>
              <a:t>領</a:t>
            </a:r>
            <a:r>
              <a:rPr lang="zh-TW" altLang="zh-TW" sz="2600" dirty="0" smtClean="0"/>
              <a:t>資格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月退休金起支年齡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/>
              <a:t>三、</a:t>
            </a:r>
            <a:r>
              <a:rPr lang="zh-TW" altLang="zh-TW" sz="2600" dirty="0" smtClean="0"/>
              <a:t>財源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退撫基金提撥費率、退休所得節省費用挹注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/>
              <a:t>四、</a:t>
            </a:r>
            <a:r>
              <a:rPr lang="zh-TW" altLang="zh-TW" sz="2600" dirty="0" smtClean="0"/>
              <a:t>基金管理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提昇退撫基金收益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/>
              <a:t>五、</a:t>
            </a:r>
            <a:r>
              <a:rPr lang="zh-TW" altLang="zh-TW" sz="2600" dirty="0" smtClean="0"/>
              <a:t>制度轉換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年資保留、併計及年金分計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/>
              <a:t>六、</a:t>
            </a:r>
            <a:r>
              <a:rPr lang="zh-TW" altLang="zh-TW" sz="2600" dirty="0" smtClean="0"/>
              <a:t>特殊對象</a:t>
            </a:r>
            <a:endParaRPr lang="en-US" altLang="zh-TW" sz="2600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/>
              <a:t>七、</a:t>
            </a:r>
            <a:r>
              <a:rPr lang="zh-TW" altLang="zh-TW" sz="2600" dirty="0" smtClean="0"/>
              <a:t>其他</a:t>
            </a:r>
            <a:endParaRPr lang="zh-TW" altLang="en-US" sz="2600" dirty="0"/>
          </a:p>
        </p:txBody>
      </p:sp>
      <p:sp>
        <p:nvSpPr>
          <p:cNvPr id="17412" name="投影片編號版面配置區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F59CB6-ED18-4476-92AF-2354703FB007}" type="slidenum">
              <a:rPr lang="zh-TW" altLang="en-US">
                <a:solidFill>
                  <a:srgbClr val="898989"/>
                </a:solidFill>
              </a:rPr>
              <a:pPr/>
              <a:t>1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sz="2800" dirty="0">
                <a:latin typeface="+mn-ea"/>
              </a:rPr>
              <a:t>調整為最後在職往前「</a:t>
            </a:r>
            <a:r>
              <a:rPr lang="en-US" altLang="zh-TW" sz="2800" dirty="0">
                <a:latin typeface="+mn-ea"/>
              </a:rPr>
              <a:t>5</a:t>
            </a:r>
            <a:r>
              <a:rPr lang="zh-TW" altLang="zh-TW" sz="2800" dirty="0">
                <a:latin typeface="+mn-ea"/>
              </a:rPr>
              <a:t>年平均</a:t>
            </a:r>
            <a:r>
              <a:rPr lang="zh-TW" altLang="zh-TW" sz="2800" dirty="0" smtClean="0">
                <a:latin typeface="+mn-ea"/>
              </a:rPr>
              <a:t>俸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薪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zh-TW" sz="2800" dirty="0" smtClean="0">
                <a:latin typeface="+mn-ea"/>
              </a:rPr>
              <a:t>額</a:t>
            </a:r>
            <a:r>
              <a:rPr lang="zh-TW" altLang="zh-TW" sz="2800" dirty="0">
                <a:latin typeface="+mn-ea"/>
              </a:rPr>
              <a:t>」，之後逐年拉長</a:t>
            </a:r>
            <a:r>
              <a:rPr lang="en-US" altLang="zh-TW" sz="2800" dirty="0">
                <a:latin typeface="+mn-ea"/>
              </a:rPr>
              <a:t>1</a:t>
            </a:r>
            <a:r>
              <a:rPr lang="zh-TW" altLang="zh-TW" sz="2800" dirty="0">
                <a:latin typeface="+mn-ea"/>
              </a:rPr>
              <a:t>年，調整至最後在職往前「</a:t>
            </a:r>
            <a:r>
              <a:rPr lang="en-US" altLang="zh-TW" sz="2800" dirty="0">
                <a:latin typeface="+mn-ea"/>
              </a:rPr>
              <a:t>15</a:t>
            </a:r>
            <a:r>
              <a:rPr lang="zh-TW" altLang="zh-TW" sz="2800" dirty="0">
                <a:latin typeface="+mn-ea"/>
              </a:rPr>
              <a:t>年平均</a:t>
            </a:r>
            <a:r>
              <a:rPr lang="zh-TW" altLang="zh-TW" sz="2800" dirty="0" smtClean="0">
                <a:latin typeface="+mn-ea"/>
              </a:rPr>
              <a:t>俸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薪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zh-TW" sz="2800" dirty="0" smtClean="0">
                <a:latin typeface="+mn-ea"/>
              </a:rPr>
              <a:t>額</a:t>
            </a:r>
            <a:r>
              <a:rPr lang="zh-TW" altLang="zh-TW" sz="2800" dirty="0">
                <a:latin typeface="+mn-ea"/>
              </a:rPr>
              <a:t>」。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19458" name="標題 2"/>
          <p:cNvSpPr>
            <a:spLocks noGrp="1"/>
          </p:cNvSpPr>
          <p:nvPr>
            <p:ph type="title"/>
          </p:nvPr>
        </p:nvSpPr>
        <p:spPr>
          <a:xfrm>
            <a:off x="539750" y="506413"/>
            <a:ext cx="8229600" cy="1252537"/>
          </a:xfrm>
        </p:spPr>
        <p:txBody>
          <a:bodyPr/>
          <a:lstStyle/>
          <a:p>
            <a:r>
              <a:rPr lang="zh-TW" altLang="en-US" sz="3600" smtClean="0"/>
              <a:t>一、給付：</a:t>
            </a:r>
            <a:r>
              <a:rPr lang="zh-TW" altLang="zh-TW" sz="3600" smtClean="0"/>
              <a:t>調整退休金計算基準 </a:t>
            </a:r>
            <a:endParaRPr lang="zh-TW" altLang="en-US" sz="3600" smtClean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116013" y="4508500"/>
          <a:ext cx="7272337" cy="109855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49236"/>
                <a:gridCol w="492357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現行制度</a:t>
                      </a:r>
                      <a:endParaRPr lang="zh-TW" alt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公教人員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退撫新制</a:t>
                      </a:r>
                      <a:r>
                        <a:rPr lang="en-US" altLang="zh-TW" sz="2000" dirty="0" smtClean="0"/>
                        <a:t>)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退休生效日當月本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年功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俸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薪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加一倍</a:t>
                      </a:r>
                      <a:endParaRPr lang="en-US" altLang="zh-TW" sz="20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9469" name="投影片編號版面配置區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366FF5-314F-47D7-944D-CDA3494264BF}" type="slidenum">
              <a:rPr lang="zh-TW" altLang="en-US">
                <a:solidFill>
                  <a:srgbClr val="898989"/>
                </a:solidFill>
              </a:rPr>
              <a:pPr/>
              <a:t>2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標題 2"/>
          <p:cNvSpPr>
            <a:spLocks noGrp="1"/>
          </p:cNvSpPr>
          <p:nvPr>
            <p:ph type="title"/>
          </p:nvPr>
        </p:nvSpPr>
        <p:spPr>
          <a:xfrm>
            <a:off x="608013" y="476250"/>
            <a:ext cx="8229600" cy="1252538"/>
          </a:xfrm>
        </p:spPr>
        <p:txBody>
          <a:bodyPr/>
          <a:lstStyle/>
          <a:p>
            <a:r>
              <a:rPr lang="zh-TW" altLang="en-US" sz="3600" smtClean="0"/>
              <a:t>一、給付：調降退休所得上限及下限</a:t>
            </a:r>
          </a:p>
        </p:txBody>
      </p:sp>
      <p:sp>
        <p:nvSpPr>
          <p:cNvPr id="20482" name="文字方塊 5"/>
          <p:cNvSpPr txBox="1">
            <a:spLocks noChangeArrowheads="1"/>
          </p:cNvSpPr>
          <p:nvPr/>
        </p:nvSpPr>
        <p:spPr bwMode="auto">
          <a:xfrm>
            <a:off x="4133850" y="5661025"/>
            <a:ext cx="4910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  <a:endParaRPr lang="zh-TW" altLang="en-US" sz="1200">
              <a:ea typeface="標楷體" pitchFamily="65" charset="-120"/>
            </a:endParaRPr>
          </a:p>
        </p:txBody>
      </p:sp>
      <p:sp>
        <p:nvSpPr>
          <p:cNvPr id="13" name="內容版面配置區 12"/>
          <p:cNvSpPr>
            <a:spLocks noGrp="1"/>
          </p:cNvSpPr>
          <p:nvPr>
            <p:ph idx="1"/>
          </p:nvPr>
        </p:nvSpPr>
        <p:spPr>
          <a:xfrm>
            <a:off x="608013" y="2492375"/>
            <a:ext cx="8093075" cy="3778250"/>
          </a:xfrm>
        </p:spPr>
        <p:txBody>
          <a:bodyPr rtlCol="0">
            <a:no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b="1" dirty="0">
                <a:latin typeface="+mn-ea"/>
              </a:rPr>
              <a:t>分子：</a:t>
            </a:r>
            <a:r>
              <a:rPr lang="zh-TW" altLang="zh-TW" dirty="0">
                <a:latin typeface="+mn-ea"/>
              </a:rPr>
              <a:t>月退休金</a:t>
            </a:r>
            <a:r>
              <a:rPr lang="en-US" altLang="zh-TW" dirty="0">
                <a:latin typeface="+mn-ea"/>
              </a:rPr>
              <a:t>+</a:t>
            </a:r>
            <a:r>
              <a:rPr lang="zh-TW" altLang="zh-TW" dirty="0">
                <a:latin typeface="+mn-ea"/>
              </a:rPr>
              <a:t>優存利息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zh-TW" dirty="0">
                <a:latin typeface="+mn-ea"/>
              </a:rPr>
              <a:t>或社會保險年金</a:t>
            </a:r>
            <a:r>
              <a:rPr lang="en-US" altLang="zh-TW" dirty="0">
                <a:latin typeface="+mn-ea"/>
              </a:rPr>
              <a:t>)</a:t>
            </a:r>
            <a:endParaRPr lang="zh-TW" altLang="zh-TW" dirty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b="1" dirty="0">
                <a:latin typeface="+mn-ea"/>
              </a:rPr>
              <a:t>分母：</a:t>
            </a:r>
            <a:r>
              <a:rPr lang="zh-TW" altLang="zh-TW" dirty="0">
                <a:latin typeface="+mn-ea"/>
              </a:rPr>
              <a:t>本</a:t>
            </a:r>
            <a:r>
              <a:rPr lang="zh-TW" altLang="zh-TW" dirty="0" smtClean="0">
                <a:latin typeface="+mn-ea"/>
              </a:rPr>
              <a:t>俸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薪</a:t>
            </a:r>
            <a:r>
              <a:rPr lang="en-US" altLang="zh-TW" dirty="0" smtClean="0">
                <a:latin typeface="+mn-ea"/>
              </a:rPr>
              <a:t>)2</a:t>
            </a:r>
            <a:r>
              <a:rPr lang="zh-TW" altLang="zh-TW" dirty="0" smtClean="0">
                <a:latin typeface="+mn-ea"/>
              </a:rPr>
              <a:t>倍</a:t>
            </a:r>
            <a:endParaRPr lang="zh-TW" altLang="zh-TW" sz="2000" dirty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b="1" dirty="0">
                <a:latin typeface="+mn-ea"/>
              </a:rPr>
              <a:t>上限：</a:t>
            </a:r>
            <a:r>
              <a:rPr lang="en-US" altLang="zh-TW" b="1" dirty="0">
                <a:latin typeface="+mn-ea"/>
              </a:rPr>
              <a:t>(</a:t>
            </a:r>
            <a:r>
              <a:rPr lang="zh-TW" altLang="zh-TW" b="1" dirty="0">
                <a:latin typeface="+mn-ea"/>
              </a:rPr>
              <a:t>以</a:t>
            </a:r>
            <a:r>
              <a:rPr lang="en-US" altLang="zh-TW" b="1" dirty="0">
                <a:latin typeface="+mn-ea"/>
              </a:rPr>
              <a:t>35</a:t>
            </a:r>
            <a:r>
              <a:rPr lang="zh-TW" altLang="zh-TW" b="1" dirty="0">
                <a:latin typeface="+mn-ea"/>
              </a:rPr>
              <a:t>年為準</a:t>
            </a:r>
            <a:r>
              <a:rPr lang="en-US" altLang="zh-TW" b="1" dirty="0">
                <a:latin typeface="+mn-ea"/>
              </a:rPr>
              <a:t>)</a:t>
            </a:r>
            <a:br>
              <a:rPr lang="en-US" altLang="zh-TW" b="1" dirty="0">
                <a:latin typeface="+mn-ea"/>
              </a:rPr>
            </a:br>
            <a:r>
              <a:rPr lang="zh-TW" altLang="zh-TW" dirty="0">
                <a:latin typeface="+mn-ea"/>
              </a:rPr>
              <a:t>先調降至分母ｘ</a:t>
            </a:r>
            <a:r>
              <a:rPr lang="en-US" altLang="zh-TW" dirty="0">
                <a:latin typeface="+mn-ea"/>
              </a:rPr>
              <a:t>75%</a:t>
            </a:r>
            <a:r>
              <a:rPr lang="zh-TW" altLang="zh-TW" dirty="0">
                <a:latin typeface="+mn-ea"/>
              </a:rPr>
              <a:t>，之後逐年調降</a:t>
            </a:r>
            <a:r>
              <a:rPr lang="en-US" altLang="zh-TW" dirty="0">
                <a:latin typeface="+mn-ea"/>
              </a:rPr>
              <a:t>1%</a:t>
            </a:r>
            <a:r>
              <a:rPr lang="zh-TW" altLang="zh-TW" dirty="0">
                <a:latin typeface="+mn-ea"/>
              </a:rPr>
              <a:t>至</a:t>
            </a:r>
            <a:r>
              <a:rPr lang="en-US" altLang="zh-TW" dirty="0">
                <a:latin typeface="+mn-ea"/>
              </a:rPr>
              <a:t>60</a:t>
            </a:r>
            <a:r>
              <a:rPr lang="en-US" altLang="zh-TW" dirty="0" smtClean="0">
                <a:latin typeface="+mn-ea"/>
              </a:rPr>
              <a:t>%</a:t>
            </a:r>
            <a:endParaRPr lang="en-US" altLang="zh-TW" b="1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b="1" dirty="0" smtClean="0">
                <a:latin typeface="+mn-ea"/>
              </a:rPr>
              <a:t>下限</a:t>
            </a:r>
            <a:r>
              <a:rPr lang="zh-TW" altLang="zh-TW" b="1" dirty="0">
                <a:latin typeface="+mn-ea"/>
              </a:rPr>
              <a:t>：最低保障金額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甲</a:t>
            </a:r>
            <a:r>
              <a:rPr lang="zh-TW" altLang="zh-TW" dirty="0">
                <a:latin typeface="+mn-ea"/>
              </a:rPr>
              <a:t>案：</a:t>
            </a:r>
            <a:r>
              <a:rPr lang="en-US" altLang="zh-TW" dirty="0">
                <a:latin typeface="+mn-ea"/>
              </a:rPr>
              <a:t>25,000</a:t>
            </a:r>
            <a:r>
              <a:rPr lang="zh-TW" altLang="zh-TW" dirty="0" smtClean="0">
                <a:latin typeface="+mn-ea"/>
              </a:rPr>
              <a:t>元</a:t>
            </a:r>
            <a:r>
              <a:rPr lang="en-US" altLang="zh-TW" sz="1800" dirty="0" smtClean="0">
                <a:latin typeface="+mn-ea"/>
              </a:rPr>
              <a:t>(105</a:t>
            </a:r>
            <a:r>
              <a:rPr lang="zh-TW" altLang="zh-TW" sz="1800" dirty="0">
                <a:latin typeface="+mn-ea"/>
              </a:rPr>
              <a:t>年度退休（伍）軍公教人員年終慰問金發給</a:t>
            </a:r>
            <a:r>
              <a:rPr lang="zh-TW" altLang="zh-TW" sz="1800" dirty="0" smtClean="0">
                <a:latin typeface="+mn-ea"/>
              </a:rPr>
              <a:t>基準</a:t>
            </a:r>
            <a:r>
              <a:rPr lang="en-US" altLang="zh-TW" sz="1800" dirty="0">
                <a:latin typeface="+mn-ea"/>
              </a:rPr>
              <a:t>)</a:t>
            </a:r>
            <a:endParaRPr lang="zh-TW" altLang="zh-TW" sz="1800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乙</a:t>
            </a:r>
            <a:r>
              <a:rPr lang="zh-TW" altLang="zh-TW" dirty="0">
                <a:latin typeface="+mn-ea"/>
              </a:rPr>
              <a:t>案：</a:t>
            </a:r>
            <a:r>
              <a:rPr lang="en-US" altLang="zh-TW" dirty="0">
                <a:latin typeface="+mn-ea"/>
              </a:rPr>
              <a:t>32,160</a:t>
            </a:r>
            <a:r>
              <a:rPr lang="zh-TW" altLang="zh-TW" dirty="0" smtClean="0">
                <a:latin typeface="+mn-ea"/>
              </a:rPr>
              <a:t>元</a:t>
            </a:r>
            <a:r>
              <a:rPr lang="en-US" altLang="zh-TW" sz="1800" dirty="0" smtClean="0">
                <a:latin typeface="+mn-ea"/>
              </a:rPr>
              <a:t>(</a:t>
            </a:r>
            <a:r>
              <a:rPr lang="zh-TW" altLang="zh-TW" sz="1800" dirty="0" smtClean="0">
                <a:latin typeface="+mn-ea"/>
              </a:rPr>
              <a:t>公務人員</a:t>
            </a:r>
            <a:r>
              <a:rPr lang="zh-TW" altLang="zh-TW" sz="1800" dirty="0">
                <a:latin typeface="+mn-ea"/>
              </a:rPr>
              <a:t>委任第一職等本俸最高級</a:t>
            </a:r>
            <a:r>
              <a:rPr lang="en-US" altLang="zh-TW" sz="1800" dirty="0">
                <a:latin typeface="+mn-ea"/>
              </a:rPr>
              <a:t>+</a:t>
            </a:r>
            <a:r>
              <a:rPr lang="zh-TW" altLang="zh-TW" sz="1800" dirty="0">
                <a:latin typeface="+mn-ea"/>
              </a:rPr>
              <a:t>專業加給合計</a:t>
            </a:r>
            <a:r>
              <a:rPr lang="zh-TW" altLang="zh-TW" sz="1800" dirty="0" smtClean="0">
                <a:latin typeface="+mn-ea"/>
              </a:rPr>
              <a:t>數額</a:t>
            </a:r>
            <a:r>
              <a:rPr lang="en-US" altLang="zh-TW" sz="1800" dirty="0" smtClean="0">
                <a:latin typeface="+mn-ea"/>
              </a:rPr>
              <a:t>)</a:t>
            </a:r>
            <a:endParaRPr lang="zh-TW" altLang="en-US" sz="1800" dirty="0">
              <a:latin typeface="+mn-ea"/>
            </a:endParaRPr>
          </a:p>
        </p:txBody>
      </p:sp>
      <p:sp>
        <p:nvSpPr>
          <p:cNvPr id="20484" name="投影片編號版面配置區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55B6DA-31E1-4E21-A41F-295A10F1D5ED}" type="slidenum">
              <a:rPr lang="zh-TW" altLang="en-US">
                <a:solidFill>
                  <a:srgbClr val="898989"/>
                </a:solidFill>
              </a:rPr>
              <a:pPr/>
              <a:t>3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idx="1"/>
          </p:nvPr>
        </p:nvSpPr>
        <p:spPr>
          <a:xfrm>
            <a:off x="871538" y="2492375"/>
            <a:ext cx="7408862" cy="3960813"/>
          </a:xfrm>
        </p:spPr>
        <p:txBody>
          <a:bodyPr rtlCol="0"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zh-TW" sz="3800" b="1" dirty="0" smtClean="0">
                <a:latin typeface="+mn-ea"/>
              </a:rPr>
              <a:t>支</a:t>
            </a:r>
            <a:r>
              <a:rPr lang="zh-TW" altLang="zh-TW" sz="3800" b="1" dirty="0">
                <a:latin typeface="+mn-ea"/>
              </a:rPr>
              <a:t>（兼）領月退休金者</a:t>
            </a:r>
            <a:r>
              <a:rPr lang="zh-TW" altLang="zh-TW" sz="3800" b="1" dirty="0" smtClean="0">
                <a:latin typeface="+mn-ea"/>
              </a:rPr>
              <a:t>：</a:t>
            </a:r>
            <a:endParaRPr lang="en-US" altLang="zh-TW" sz="3800" b="1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3500" dirty="0" smtClean="0">
                <a:latin typeface="+mn-ea"/>
              </a:rPr>
              <a:t>1</a:t>
            </a:r>
            <a:r>
              <a:rPr lang="zh-TW" altLang="en-US" sz="3500" dirty="0" smtClean="0">
                <a:latin typeface="+mn-ea"/>
              </a:rPr>
              <a:t>、</a:t>
            </a:r>
            <a:r>
              <a:rPr lang="zh-TW" altLang="zh-TW" sz="3500" dirty="0" smtClean="0">
                <a:latin typeface="+mn-ea"/>
              </a:rPr>
              <a:t>分</a:t>
            </a:r>
            <a:r>
              <a:rPr lang="en-US" altLang="zh-TW" sz="3500" dirty="0">
                <a:latin typeface="+mn-ea"/>
              </a:rPr>
              <a:t>6</a:t>
            </a:r>
            <a:r>
              <a:rPr lang="zh-TW" altLang="zh-TW" sz="3500" dirty="0">
                <a:latin typeface="+mn-ea"/>
              </a:rPr>
              <a:t>年逐步全面廢除優惠存款制度</a:t>
            </a:r>
            <a:r>
              <a:rPr lang="zh-TW" altLang="zh-TW" sz="3500" dirty="0" smtClean="0">
                <a:latin typeface="+mn-ea"/>
              </a:rPr>
              <a:t>：</a:t>
            </a:r>
            <a:endParaRPr lang="en-US" altLang="zh-TW" sz="3500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zh-TW" altLang="zh-TW" sz="3500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3500" dirty="0" smtClean="0">
                <a:latin typeface="+mn-ea"/>
              </a:rPr>
              <a:t>2</a:t>
            </a:r>
            <a:r>
              <a:rPr lang="zh-TW" altLang="en-US" sz="3500" dirty="0" smtClean="0">
                <a:latin typeface="+mn-ea"/>
              </a:rPr>
              <a:t>、</a:t>
            </a:r>
            <a:r>
              <a:rPr lang="zh-TW" altLang="zh-TW" sz="3500" dirty="0" smtClean="0">
                <a:latin typeface="+mn-ea"/>
              </a:rPr>
              <a:t>月</a:t>
            </a:r>
            <a:r>
              <a:rPr lang="zh-TW" altLang="zh-TW" sz="3500" dirty="0">
                <a:latin typeface="+mn-ea"/>
              </a:rPr>
              <a:t>退休總所得低於最低保障金額（</a:t>
            </a:r>
            <a:r>
              <a:rPr lang="en-US" altLang="zh-TW" sz="3500" dirty="0">
                <a:latin typeface="+mn-ea"/>
              </a:rPr>
              <a:t>25,000</a:t>
            </a:r>
            <a:r>
              <a:rPr lang="zh-TW" altLang="zh-TW" sz="3500" dirty="0">
                <a:latin typeface="+mn-ea"/>
              </a:rPr>
              <a:t>元或</a:t>
            </a:r>
            <a:r>
              <a:rPr lang="en-US" altLang="zh-TW" sz="3500" dirty="0">
                <a:latin typeface="+mn-ea"/>
              </a:rPr>
              <a:t>32,160</a:t>
            </a:r>
            <a:r>
              <a:rPr lang="zh-TW" altLang="zh-TW" sz="3500" dirty="0">
                <a:latin typeface="+mn-ea"/>
              </a:rPr>
              <a:t>元</a:t>
            </a:r>
            <a:r>
              <a:rPr lang="en-US" altLang="zh-TW" sz="3500" dirty="0" smtClean="0">
                <a:latin typeface="+mn-ea"/>
              </a:rPr>
              <a:t>)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3500" dirty="0" smtClean="0">
                <a:latin typeface="+mn-ea"/>
              </a:rPr>
              <a:t>   </a:t>
            </a:r>
            <a:r>
              <a:rPr lang="zh-TW" altLang="zh-TW" sz="3500" dirty="0" smtClean="0">
                <a:latin typeface="+mn-ea"/>
              </a:rPr>
              <a:t>者</a:t>
            </a:r>
            <a:r>
              <a:rPr lang="zh-TW" altLang="zh-TW" sz="3500" dirty="0">
                <a:latin typeface="+mn-ea"/>
              </a:rPr>
              <a:t>，維持</a:t>
            </a:r>
            <a:r>
              <a:rPr lang="en-US" altLang="zh-TW" sz="3500" dirty="0">
                <a:latin typeface="+mn-ea"/>
              </a:rPr>
              <a:t>18%</a:t>
            </a:r>
            <a:r>
              <a:rPr lang="zh-TW" altLang="zh-TW" sz="3500" dirty="0">
                <a:latin typeface="+mn-ea"/>
              </a:rPr>
              <a:t>優存利率；超過最低保障金額者，按</a:t>
            </a:r>
            <a:r>
              <a:rPr lang="zh-TW" altLang="zh-TW" sz="3500" dirty="0" smtClean="0">
                <a:latin typeface="+mn-ea"/>
              </a:rPr>
              <a:t>前</a:t>
            </a:r>
            <a:r>
              <a:rPr lang="zh-TW" altLang="en-US" sz="3500" dirty="0" smtClean="0">
                <a:latin typeface="+mn-ea"/>
              </a:rPr>
              <a:t>述</a:t>
            </a:r>
            <a:endParaRPr lang="en-US" altLang="zh-TW" sz="3500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3500" dirty="0">
                <a:latin typeface="+mn-ea"/>
              </a:rPr>
              <a:t> </a:t>
            </a:r>
            <a:r>
              <a:rPr lang="en-US" altLang="zh-TW" sz="3500" dirty="0" smtClean="0">
                <a:latin typeface="+mn-ea"/>
              </a:rPr>
              <a:t>  </a:t>
            </a:r>
            <a:r>
              <a:rPr lang="zh-TW" altLang="zh-TW" sz="3500" dirty="0" smtClean="0">
                <a:latin typeface="+mn-ea"/>
              </a:rPr>
              <a:t>方案</a:t>
            </a:r>
            <a:r>
              <a:rPr lang="zh-TW" altLang="zh-TW" sz="3500" dirty="0">
                <a:latin typeface="+mn-ea"/>
              </a:rPr>
              <a:t>調降至最低保障金額止。</a:t>
            </a:r>
            <a:endParaRPr lang="zh-TW" altLang="en-US" sz="3500" dirty="0">
              <a:latin typeface="+mn-ea"/>
            </a:endParaRPr>
          </a:p>
        </p:txBody>
      </p:sp>
      <p:sp>
        <p:nvSpPr>
          <p:cNvPr id="21506" name="標題 1"/>
          <p:cNvSpPr>
            <a:spLocks noGrp="1"/>
          </p:cNvSpPr>
          <p:nvPr>
            <p:ph type="title"/>
          </p:nvPr>
        </p:nvSpPr>
        <p:spPr>
          <a:xfrm>
            <a:off x="461963" y="527050"/>
            <a:ext cx="8229600" cy="1252538"/>
          </a:xfrm>
        </p:spPr>
        <p:txBody>
          <a:bodyPr/>
          <a:lstStyle/>
          <a:p>
            <a:r>
              <a:rPr lang="zh-TW" altLang="en-US" sz="3600" smtClean="0"/>
              <a:t>一、給付：調整優惠存款制度</a:t>
            </a:r>
            <a:r>
              <a:rPr lang="en-US" altLang="zh-TW" sz="3600" smtClean="0"/>
              <a:t>(1)</a:t>
            </a:r>
            <a:endParaRPr lang="zh-TW" altLang="en-US" sz="3600" smtClean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116013" y="3284538"/>
          <a:ext cx="4895850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2181"/>
                <a:gridCol w="1632181"/>
                <a:gridCol w="1632181"/>
              </a:tblGrid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第</a:t>
                      </a:r>
                      <a:r>
                        <a:rPr lang="en-US" altLang="zh-TW" sz="1800" dirty="0" smtClean="0"/>
                        <a:t>x</a:t>
                      </a:r>
                      <a:r>
                        <a:rPr lang="zh-TW" altLang="en-US" sz="1800" dirty="0" smtClean="0"/>
                        <a:t>年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利率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備註</a:t>
                      </a:r>
                      <a:endParaRPr lang="zh-TW" altLang="en-US" sz="1800" dirty="0"/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9%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6%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3%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0%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dirty="0" smtClean="0"/>
                        <a:t>領回全數本金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33" name="投影片編號版面配置區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B1AB4A-D07C-4263-8099-DB7489F63F02}" type="slidenum">
              <a:rPr lang="zh-TW" altLang="en-US">
                <a:solidFill>
                  <a:srgbClr val="898989"/>
                </a:solidFill>
              </a:rPr>
              <a:pPr/>
              <a:t>4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650" y="2565400"/>
            <a:ext cx="7524750" cy="3816350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sz="2600" b="1" dirty="0"/>
              <a:t>支領一次退休金者：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 smtClean="0"/>
              <a:t>1</a:t>
            </a:r>
            <a:r>
              <a:rPr lang="zh-TW" altLang="en-US" dirty="0" smtClean="0"/>
              <a:t>、</a:t>
            </a:r>
            <a:r>
              <a:rPr lang="zh-TW" altLang="en-US" dirty="0" smtClean="0">
                <a:latin typeface="+mn-ea"/>
              </a:rPr>
              <a:t>甲</a:t>
            </a:r>
            <a:r>
              <a:rPr lang="zh-TW" altLang="en-US" dirty="0">
                <a:latin typeface="+mn-ea"/>
              </a:rPr>
              <a:t>案：照</a:t>
            </a:r>
            <a:r>
              <a:rPr lang="zh-TW" altLang="en-US" dirty="0" smtClean="0">
                <a:latin typeface="+mn-ea"/>
              </a:rPr>
              <a:t>前頁支</a:t>
            </a:r>
            <a:r>
              <a:rPr lang="zh-TW" altLang="en-US" dirty="0">
                <a:latin typeface="+mn-ea"/>
              </a:rPr>
              <a:t>（兼）領月退休金者方案。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>
                <a:latin typeface="+mn-ea"/>
              </a:rPr>
              <a:t>   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>
                <a:latin typeface="+mn-ea"/>
              </a:rPr>
              <a:t>   乙</a:t>
            </a:r>
            <a:r>
              <a:rPr lang="zh-TW" altLang="en-US" dirty="0">
                <a:latin typeface="+mn-ea"/>
              </a:rPr>
              <a:t>案：分年逐年調降優存</a:t>
            </a:r>
            <a:r>
              <a:rPr lang="zh-TW" altLang="en-US" dirty="0" smtClean="0">
                <a:latin typeface="+mn-ea"/>
              </a:rPr>
              <a:t>利率如右表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zh-TW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 smtClean="0">
                <a:latin typeface="+mn-ea"/>
              </a:rPr>
              <a:t>2</a:t>
            </a:r>
            <a:r>
              <a:rPr lang="zh-TW" altLang="en-US" dirty="0" smtClean="0">
                <a:latin typeface="+mn-ea"/>
              </a:rPr>
              <a:t>、每月</a:t>
            </a:r>
            <a:r>
              <a:rPr lang="zh-TW" altLang="en-US" dirty="0">
                <a:latin typeface="+mn-ea"/>
              </a:rPr>
              <a:t>優惠存款利息金額低於最低保障</a:t>
            </a:r>
            <a:r>
              <a:rPr lang="zh-TW" altLang="en-US" dirty="0" smtClean="0">
                <a:latin typeface="+mn-ea"/>
              </a:rPr>
              <a:t>金額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(25,000</a:t>
            </a:r>
            <a:r>
              <a:rPr lang="zh-TW" altLang="en-US" dirty="0" smtClean="0">
                <a:latin typeface="+mn-ea"/>
              </a:rPr>
              <a:t>元或</a:t>
            </a:r>
            <a:r>
              <a:rPr lang="en-US" altLang="zh-TW" dirty="0">
                <a:latin typeface="+mn-ea"/>
              </a:rPr>
              <a:t>32,160</a:t>
            </a:r>
            <a:r>
              <a:rPr lang="zh-TW" altLang="en-US" dirty="0">
                <a:latin typeface="+mn-ea"/>
              </a:rPr>
              <a:t>元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者，維持</a:t>
            </a:r>
            <a:r>
              <a:rPr lang="en-US" altLang="zh-TW" dirty="0">
                <a:latin typeface="+mn-ea"/>
              </a:rPr>
              <a:t>18%</a:t>
            </a:r>
            <a:r>
              <a:rPr lang="zh-TW" altLang="en-US" dirty="0">
                <a:latin typeface="+mn-ea"/>
              </a:rPr>
              <a:t>優存利率；超過</a:t>
            </a:r>
            <a:r>
              <a:rPr lang="zh-TW" altLang="en-US" dirty="0" smtClean="0">
                <a:latin typeface="+mn-ea"/>
              </a:rPr>
              <a:t>最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低</a:t>
            </a:r>
            <a:r>
              <a:rPr lang="zh-TW" altLang="en-US" dirty="0">
                <a:latin typeface="+mn-ea"/>
              </a:rPr>
              <a:t>保障金額者</a:t>
            </a:r>
            <a:r>
              <a:rPr lang="zh-TW" altLang="en-US" dirty="0" smtClean="0">
                <a:latin typeface="+mn-ea"/>
              </a:rPr>
              <a:t>，其</a:t>
            </a:r>
            <a:r>
              <a:rPr lang="zh-TW" altLang="en-US" dirty="0">
                <a:latin typeface="+mn-ea"/>
              </a:rPr>
              <a:t>超過的部分，始按</a:t>
            </a:r>
            <a:r>
              <a:rPr lang="zh-TW" altLang="en-US" dirty="0" smtClean="0">
                <a:latin typeface="+mn-ea"/>
              </a:rPr>
              <a:t>前述方案</a:t>
            </a:r>
            <a:r>
              <a:rPr lang="zh-TW" altLang="en-US" dirty="0">
                <a:latin typeface="+mn-ea"/>
              </a:rPr>
              <a:t>調降。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22530" name="標題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229600" cy="1252538"/>
          </a:xfrm>
        </p:spPr>
        <p:txBody>
          <a:bodyPr/>
          <a:lstStyle/>
          <a:p>
            <a:r>
              <a:rPr lang="zh-TW" altLang="en-US" sz="3600" smtClean="0"/>
              <a:t>一、給付：調整優惠存款制度</a:t>
            </a:r>
            <a:r>
              <a:rPr lang="en-US" altLang="zh-TW" sz="3600" smtClean="0"/>
              <a:t>(2)</a:t>
            </a:r>
            <a:endParaRPr lang="zh-TW" altLang="en-US" sz="360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883275" y="3429000"/>
          <a:ext cx="2808288" cy="1701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4156"/>
                <a:gridCol w="1404156"/>
              </a:tblGrid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第</a:t>
                      </a:r>
                      <a:r>
                        <a:rPr lang="en-US" altLang="zh-TW" sz="1600" dirty="0" smtClean="0"/>
                        <a:t>x</a:t>
                      </a:r>
                      <a:r>
                        <a:rPr lang="zh-TW" altLang="en-US" sz="1600" dirty="0" smtClean="0"/>
                        <a:t>年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利率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5432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12%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10%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8%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6%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2551" name="投影片編號版面配置區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3EEB41-59ED-4748-BAFD-9F535701DBE5}" type="slidenum">
              <a:rPr lang="zh-TW" altLang="en-US">
                <a:solidFill>
                  <a:srgbClr val="898989"/>
                </a:solidFill>
              </a:rPr>
              <a:pPr/>
              <a:t>5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088" y="2051050"/>
            <a:ext cx="7408862" cy="3451225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b="1" dirty="0"/>
              <a:t>優惠存款金額</a:t>
            </a:r>
            <a:r>
              <a:rPr lang="zh-TW" altLang="en-US" b="1" dirty="0" smtClean="0"/>
              <a:t>：</a:t>
            </a:r>
            <a:endParaRPr lang="en-US" altLang="zh-TW" b="1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u="sng" dirty="0" smtClean="0">
                <a:latin typeface="+mn-ea"/>
              </a:rPr>
              <a:t>退休</a:t>
            </a:r>
            <a:r>
              <a:rPr lang="zh-TW" altLang="en-US" u="sng" dirty="0">
                <a:latin typeface="+mn-ea"/>
              </a:rPr>
              <a:t>公務人員一次退休金與養老給付優惠存款辦法</a:t>
            </a:r>
            <a:r>
              <a:rPr lang="zh-TW" altLang="en-US" dirty="0">
                <a:latin typeface="+mn-ea"/>
              </a:rPr>
              <a:t>及</a:t>
            </a:r>
            <a:r>
              <a:rPr lang="zh-TW" altLang="en-US" u="sng" dirty="0">
                <a:latin typeface="+mn-ea"/>
              </a:rPr>
              <a:t>公立學校退休教職員一次退休金及養老給付優惠存款辦法</a:t>
            </a:r>
            <a:r>
              <a:rPr lang="zh-TW" altLang="en-US" dirty="0">
                <a:latin typeface="+mn-ea"/>
              </a:rPr>
              <a:t>第</a:t>
            </a:r>
            <a:r>
              <a:rPr lang="en-US" altLang="zh-TW" dirty="0">
                <a:latin typeface="+mn-ea"/>
              </a:rPr>
              <a:t>3</a:t>
            </a:r>
            <a:r>
              <a:rPr lang="zh-TW" altLang="en-US" dirty="0">
                <a:latin typeface="+mn-ea"/>
              </a:rPr>
              <a:t>條</a:t>
            </a:r>
            <a:r>
              <a:rPr lang="zh-TW" altLang="en-US" dirty="0" smtClean="0">
                <a:latin typeface="+mn-ea"/>
              </a:rPr>
              <a:t>第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項</a:t>
            </a:r>
            <a:r>
              <a:rPr lang="zh-TW" altLang="en-US" dirty="0">
                <a:latin typeface="+mn-ea"/>
              </a:rPr>
              <a:t>附表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en-US" dirty="0">
                <a:latin typeface="+mn-ea"/>
              </a:rPr>
              <a:t>即從優逆算表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同步廢止，公保養老給付優惠</a:t>
            </a:r>
            <a:r>
              <a:rPr lang="zh-TW" altLang="en-US" dirty="0" smtClean="0">
                <a:latin typeface="+mn-ea"/>
              </a:rPr>
              <a:t>存款按</a:t>
            </a:r>
            <a:r>
              <a:rPr lang="zh-TW" altLang="en-US" dirty="0">
                <a:latin typeface="+mn-ea"/>
              </a:rPr>
              <a:t>其於退撫新制實施前實際得領取之養老給付金額辦理。</a:t>
            </a:r>
          </a:p>
        </p:txBody>
      </p:sp>
      <p:sp>
        <p:nvSpPr>
          <p:cNvPr id="23554" name="標題 1"/>
          <p:cNvSpPr>
            <a:spLocks noGrp="1"/>
          </p:cNvSpPr>
          <p:nvPr>
            <p:ph type="title"/>
          </p:nvPr>
        </p:nvSpPr>
        <p:spPr>
          <a:xfrm>
            <a:off x="611188" y="515938"/>
            <a:ext cx="8229600" cy="1252537"/>
          </a:xfrm>
        </p:spPr>
        <p:txBody>
          <a:bodyPr/>
          <a:lstStyle/>
          <a:p>
            <a:r>
              <a:rPr lang="zh-TW" altLang="en-US" sz="3600" smtClean="0"/>
              <a:t>一、給付：調整優惠存款制度</a:t>
            </a:r>
            <a:r>
              <a:rPr lang="en-US" altLang="zh-TW" sz="3600" smtClean="0"/>
              <a:t>(3)</a:t>
            </a:r>
            <a:endParaRPr lang="zh-TW" altLang="en-US" sz="3600" smtClean="0"/>
          </a:p>
        </p:txBody>
      </p:sp>
      <p:grpSp>
        <p:nvGrpSpPr>
          <p:cNvPr id="23555" name="群組 8"/>
          <p:cNvGrpSpPr>
            <a:grpSpLocks/>
          </p:cNvGrpSpPr>
          <p:nvPr/>
        </p:nvGrpSpPr>
        <p:grpSpPr bwMode="auto">
          <a:xfrm>
            <a:off x="1547813" y="4551363"/>
            <a:ext cx="5738812" cy="2306637"/>
            <a:chOff x="2057795" y="4584211"/>
            <a:chExt cx="5738610" cy="2306169"/>
          </a:xfrm>
        </p:grpSpPr>
        <p:pic>
          <p:nvPicPr>
            <p:cNvPr id="23557" name="圖片 4" descr="附表[1].doc [相容模式] - Word"/>
            <p:cNvPicPr>
              <a:picLocks noChangeAspect="1"/>
            </p:cNvPicPr>
            <p:nvPr/>
          </p:nvPicPr>
          <p:blipFill>
            <a:blip r:embed="rId2"/>
            <a:srcRect l="35162" t="26369" r="33836" b="10110"/>
            <a:stretch>
              <a:fillRect/>
            </a:stretch>
          </p:blipFill>
          <p:spPr bwMode="auto">
            <a:xfrm>
              <a:off x="5761961" y="4584211"/>
              <a:ext cx="2034444" cy="22737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58" name="內容版面配置區 3" descr="E080019-001.doc [唯讀] [相容模式] - Word"/>
            <p:cNvPicPr>
              <a:picLocks noChangeAspect="1"/>
            </p:cNvPicPr>
            <p:nvPr/>
          </p:nvPicPr>
          <p:blipFill>
            <a:blip r:embed="rId3"/>
            <a:srcRect l="2831" t="6259" r="55872" b="25600"/>
            <a:stretch>
              <a:fillRect/>
            </a:stretch>
          </p:blipFill>
          <p:spPr bwMode="auto">
            <a:xfrm>
              <a:off x="2057795" y="4663820"/>
              <a:ext cx="2473955" cy="22265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圓角矩形 6"/>
            <p:cNvSpPr/>
            <p:nvPr/>
          </p:nvSpPr>
          <p:spPr>
            <a:xfrm rot="19671410">
              <a:off x="2619750" y="5492077"/>
              <a:ext cx="1150896" cy="56979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zh-TW" altLang="en-US" sz="2400" dirty="0">
                  <a:solidFill>
                    <a:schemeClr val="tx1"/>
                  </a:solidFill>
                  <a:latin typeface="+mn-ea"/>
                </a:rPr>
                <a:t>廢止</a:t>
              </a:r>
              <a:endParaRPr lang="zh-TW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8" name="圓角矩形 7"/>
            <p:cNvSpPr/>
            <p:nvPr/>
          </p:nvSpPr>
          <p:spPr>
            <a:xfrm rot="19671410">
              <a:off x="6291508" y="5403195"/>
              <a:ext cx="1152484" cy="571384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zh-TW" altLang="en-US" sz="2400" dirty="0">
                  <a:solidFill>
                    <a:schemeClr val="tx1"/>
                  </a:solidFill>
                  <a:latin typeface="+mn-ea"/>
                </a:rPr>
                <a:t>廢止</a:t>
              </a:r>
              <a:endParaRPr lang="zh-TW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23556" name="投影片編號版面配置區 1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98E421-1E1E-4A74-9B96-B28942056037}" type="slidenum">
              <a:rPr lang="zh-TW" altLang="en-US">
                <a:solidFill>
                  <a:srgbClr val="898989"/>
                </a:solidFill>
              </a:rPr>
              <a:pPr/>
              <a:t>6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內容版面配置區 10"/>
          <p:cNvSpPr>
            <a:spLocks noGrp="1"/>
          </p:cNvSpPr>
          <p:nvPr>
            <p:ph idx="1"/>
          </p:nvPr>
        </p:nvSpPr>
        <p:spPr>
          <a:xfrm>
            <a:off x="684213" y="2781300"/>
            <a:ext cx="7591425" cy="3816350"/>
          </a:xfrm>
        </p:spPr>
        <p:txBody>
          <a:bodyPr rtlCol="0"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sz="2800" b="1" dirty="0">
                <a:latin typeface="+mn-ea"/>
              </a:rPr>
              <a:t>法案公布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年後退休者：不再發給</a:t>
            </a:r>
            <a:r>
              <a:rPr lang="zh-TW" altLang="en-US" sz="2800" b="1" u="sng" dirty="0">
                <a:latin typeface="+mn-ea"/>
              </a:rPr>
              <a:t>年資補償金</a:t>
            </a:r>
            <a:r>
              <a:rPr lang="zh-TW" altLang="en-US" sz="2800" b="1" dirty="0">
                <a:latin typeface="+mn-ea"/>
              </a:rPr>
              <a:t>。 </a:t>
            </a:r>
            <a:endParaRPr lang="en-US" altLang="zh-TW" sz="2800" b="1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sz="2800" b="1" dirty="0" smtClean="0">
                <a:latin typeface="+mn-ea"/>
              </a:rPr>
              <a:t>法案</a:t>
            </a:r>
            <a:r>
              <a:rPr lang="zh-TW" altLang="en-US" sz="2800" b="1" dirty="0">
                <a:latin typeface="+mn-ea"/>
              </a:rPr>
              <a:t>公布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年後亡故者，降低月撫慰金給付標準，改為月退休金之</a:t>
            </a:r>
            <a:r>
              <a:rPr lang="en-US" altLang="zh-TW" sz="2800" b="1" dirty="0">
                <a:latin typeface="+mn-ea"/>
              </a:rPr>
              <a:t>1/3</a:t>
            </a:r>
            <a:r>
              <a:rPr lang="zh-TW" altLang="en-US" sz="2800" b="1" dirty="0">
                <a:latin typeface="+mn-ea"/>
              </a:rPr>
              <a:t>；至於遺族擇領月撫慰金的條件如下：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1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配偶</a:t>
            </a:r>
            <a:r>
              <a:rPr lang="zh-TW" altLang="en-US" dirty="0">
                <a:latin typeface="+mn-ea"/>
              </a:rPr>
              <a:t>支領月撫慰金起支年齡延後至</a:t>
            </a:r>
            <a:r>
              <a:rPr lang="en-US" altLang="zh-TW" u="sng" dirty="0">
                <a:latin typeface="+mn-ea"/>
              </a:rPr>
              <a:t>65</a:t>
            </a:r>
            <a:r>
              <a:rPr lang="zh-TW" altLang="en-US" u="sng" dirty="0">
                <a:latin typeface="+mn-ea"/>
              </a:rPr>
              <a:t>歲</a:t>
            </a:r>
            <a:r>
              <a:rPr lang="zh-TW" altLang="en-US" dirty="0">
                <a:latin typeface="+mn-ea"/>
              </a:rPr>
              <a:t>；婚姻關係改</a:t>
            </a:r>
            <a:r>
              <a:rPr lang="zh-TW" altLang="en-US" dirty="0" smtClean="0">
                <a:latin typeface="+mn-ea"/>
              </a:rPr>
              <a:t>為於</a:t>
            </a:r>
            <a:r>
              <a:rPr lang="zh-TW" altLang="en-US" dirty="0">
                <a:latin typeface="+mn-ea"/>
              </a:rPr>
              <a:t>退休</a:t>
            </a:r>
            <a:r>
              <a:rPr lang="zh-TW" altLang="en-US" dirty="0" smtClean="0">
                <a:latin typeface="+mn-ea"/>
              </a:rPr>
              <a:t>人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員</a:t>
            </a:r>
            <a:r>
              <a:rPr lang="zh-TW" altLang="en-US" dirty="0">
                <a:latin typeface="+mn-ea"/>
              </a:rPr>
              <a:t>亡故時累積</a:t>
            </a:r>
            <a:r>
              <a:rPr lang="zh-TW" altLang="en-US" u="sng" dirty="0">
                <a:latin typeface="+mn-ea"/>
              </a:rPr>
              <a:t>存續</a:t>
            </a:r>
            <a:r>
              <a:rPr lang="en-US" altLang="zh-TW" u="sng" dirty="0">
                <a:latin typeface="+mn-ea"/>
              </a:rPr>
              <a:t>15</a:t>
            </a:r>
            <a:r>
              <a:rPr lang="zh-TW" altLang="en-US" u="sng" dirty="0">
                <a:latin typeface="+mn-ea"/>
              </a:rPr>
              <a:t>年以上</a:t>
            </a:r>
            <a:r>
              <a:rPr lang="zh-TW" altLang="en-US" dirty="0">
                <a:latin typeface="+mn-ea"/>
              </a:rPr>
              <a:t>。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2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刪除</a:t>
            </a:r>
            <a:r>
              <a:rPr lang="zh-TW" altLang="en-US" dirty="0">
                <a:latin typeface="+mn-ea"/>
              </a:rPr>
              <a:t>身心障礙之成年子女擇領月撫慰金規定。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>
                <a:latin typeface="+mn-ea"/>
              </a:rPr>
              <a:t> （</a:t>
            </a:r>
            <a:r>
              <a:rPr lang="zh-TW" altLang="en-US" dirty="0">
                <a:latin typeface="+mn-ea"/>
              </a:rPr>
              <a:t>未成年</a:t>
            </a:r>
            <a:r>
              <a:rPr lang="zh-TW" altLang="en-US" dirty="0" smtClean="0">
                <a:latin typeface="+mn-ea"/>
              </a:rPr>
              <a:t>子女</a:t>
            </a:r>
            <a:r>
              <a:rPr lang="zh-TW" altLang="en-US" dirty="0">
                <a:latin typeface="+mn-ea"/>
              </a:rPr>
              <a:t>維持原規定</a:t>
            </a:r>
            <a:r>
              <a:rPr lang="zh-TW" altLang="en-US" dirty="0" smtClean="0">
                <a:latin typeface="+mn-ea"/>
              </a:rPr>
              <a:t>）</a:t>
            </a:r>
            <a:endParaRPr lang="zh-TW" altLang="en-US" dirty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3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遺族</a:t>
            </a:r>
            <a:r>
              <a:rPr lang="zh-TW" altLang="en-US" dirty="0">
                <a:latin typeface="+mn-ea"/>
              </a:rPr>
              <a:t>已依本法或其他法令規定領有退休金、撫卹金、</a:t>
            </a:r>
            <a:r>
              <a:rPr lang="zh-TW" altLang="en-US" dirty="0" smtClean="0">
                <a:latin typeface="+mn-ea"/>
              </a:rPr>
              <a:t>優惠存</a:t>
            </a:r>
            <a:r>
              <a:rPr lang="zh-TW" altLang="en-US" dirty="0">
                <a:latin typeface="+mn-ea"/>
              </a:rPr>
              <a:t>款</a:t>
            </a:r>
            <a:r>
              <a:rPr lang="zh-TW" altLang="en-US" dirty="0" smtClean="0">
                <a:latin typeface="+mn-ea"/>
              </a:rPr>
              <a:t>利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息</a:t>
            </a:r>
            <a:r>
              <a:rPr lang="zh-TW" altLang="en-US" dirty="0">
                <a:latin typeface="+mn-ea"/>
              </a:rPr>
              <a:t>，或其他由政府預算、公營事業機構支給</a:t>
            </a:r>
            <a:r>
              <a:rPr lang="zh-TW" altLang="en-US" dirty="0" smtClean="0">
                <a:latin typeface="+mn-ea"/>
              </a:rPr>
              <a:t>之定期</a:t>
            </a:r>
            <a:r>
              <a:rPr lang="zh-TW" altLang="en-US" dirty="0">
                <a:latin typeface="+mn-ea"/>
              </a:rPr>
              <a:t>性給與者，</a:t>
            </a:r>
            <a:r>
              <a:rPr lang="zh-TW" altLang="en-US" dirty="0" smtClean="0">
                <a:latin typeface="+mn-ea"/>
              </a:rPr>
              <a:t>不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得</a:t>
            </a:r>
            <a:r>
              <a:rPr lang="zh-TW" altLang="en-US" dirty="0">
                <a:latin typeface="+mn-ea"/>
              </a:rPr>
              <a:t>擇領月撫慰金。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4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將</a:t>
            </a:r>
            <a:r>
              <a:rPr lang="zh-TW" altLang="en-US" dirty="0">
                <a:latin typeface="+mn-ea"/>
              </a:rPr>
              <a:t>月撫慰金和一次撫慰金之用語修正為「遺屬年金」</a:t>
            </a:r>
            <a:r>
              <a:rPr lang="zh-TW" altLang="en-US" dirty="0" smtClean="0">
                <a:latin typeface="+mn-ea"/>
              </a:rPr>
              <a:t>及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dirty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「</a:t>
            </a:r>
            <a:r>
              <a:rPr lang="zh-TW" altLang="en-US" dirty="0">
                <a:latin typeface="+mn-ea"/>
              </a:rPr>
              <a:t>遺屬一次金</a:t>
            </a:r>
            <a:r>
              <a:rPr lang="zh-TW" altLang="en-US" dirty="0" smtClean="0">
                <a:latin typeface="+mn-ea"/>
              </a:rPr>
              <a:t>」。</a:t>
            </a:r>
            <a:endParaRPr lang="zh-TW" altLang="en-US" dirty="0">
              <a:latin typeface="+mn-ea"/>
            </a:endParaRPr>
          </a:p>
        </p:txBody>
      </p:sp>
      <p:sp>
        <p:nvSpPr>
          <p:cNvPr id="24578" name="標題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252538"/>
          </a:xfrm>
        </p:spPr>
        <p:txBody>
          <a:bodyPr/>
          <a:lstStyle/>
          <a:p>
            <a:r>
              <a:rPr lang="zh-TW" altLang="en-US" sz="3600" smtClean="0"/>
              <a:t>一、給付：取消年資補償金</a:t>
            </a:r>
            <a:r>
              <a:rPr lang="en-US" altLang="zh-TW" sz="3600" smtClean="0"/>
              <a:t/>
            </a:r>
            <a:br>
              <a:rPr lang="en-US" altLang="zh-TW" sz="3600" smtClean="0"/>
            </a:br>
            <a:r>
              <a:rPr lang="en-US" altLang="zh-TW" sz="3600" smtClean="0"/>
              <a:t>                           </a:t>
            </a:r>
            <a:r>
              <a:rPr lang="zh-TW" altLang="en-US" sz="3600" smtClean="0"/>
              <a:t>調整月撫慰金制度</a:t>
            </a:r>
          </a:p>
        </p:txBody>
      </p:sp>
      <p:sp>
        <p:nvSpPr>
          <p:cNvPr id="24579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0B3FD9-2106-4C14-8B16-9639419BAC49}" type="slidenum">
              <a:rPr lang="zh-TW" altLang="en-US">
                <a:solidFill>
                  <a:srgbClr val="898989"/>
                </a:solidFill>
              </a:rPr>
              <a:pPr/>
              <a:t>7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標題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8229600" cy="1252538"/>
          </a:xfrm>
        </p:spPr>
        <p:txBody>
          <a:bodyPr/>
          <a:lstStyle/>
          <a:p>
            <a:r>
              <a:rPr lang="zh-TW" altLang="en-US" sz="3600" smtClean="0"/>
              <a:t>二、請領資格：公務人員</a:t>
            </a:r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>
          <a:xfrm>
            <a:off x="4716463" y="2708275"/>
            <a:ext cx="4248150" cy="3506788"/>
          </a:xfrm>
        </p:spPr>
        <p:txBody>
          <a:bodyPr rtlCol="0">
            <a:no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en-US" sz="2000" dirty="0">
                <a:latin typeface="+mn-ea"/>
              </a:rPr>
              <a:t>採單一年齡</a:t>
            </a:r>
            <a:r>
              <a:rPr lang="en-US" altLang="zh-TW" sz="2000" dirty="0">
                <a:latin typeface="+mn-ea"/>
              </a:rPr>
              <a:t>65</a:t>
            </a:r>
            <a:r>
              <a:rPr lang="zh-TW" altLang="en-US" sz="2000" dirty="0" smtClean="0">
                <a:latin typeface="+mn-ea"/>
              </a:rPr>
              <a:t>歲，公務人員設計</a:t>
            </a:r>
            <a:endParaRPr lang="en-US" altLang="zh-TW" sz="2000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2000" b="1" dirty="0">
                <a:latin typeface="+mn-ea"/>
              </a:rPr>
              <a:t> </a:t>
            </a:r>
            <a:r>
              <a:rPr lang="en-US" altLang="zh-TW" sz="2000" b="1" dirty="0" smtClean="0">
                <a:latin typeface="+mn-ea"/>
              </a:rPr>
              <a:t>  </a:t>
            </a:r>
            <a:r>
              <a:rPr lang="en-US" altLang="zh-TW" sz="2000" b="1" u="sng" dirty="0" smtClean="0">
                <a:latin typeface="+mn-ea"/>
              </a:rPr>
              <a:t>5</a:t>
            </a:r>
            <a:r>
              <a:rPr lang="zh-TW" altLang="en-US" sz="2000" b="1" u="sng" dirty="0">
                <a:latin typeface="+mn-ea"/>
              </a:rPr>
              <a:t>年</a:t>
            </a:r>
            <a:r>
              <a:rPr lang="zh-TW" altLang="en-US" sz="2000" dirty="0">
                <a:latin typeface="+mn-ea"/>
              </a:rPr>
              <a:t>過渡期間與</a:t>
            </a:r>
            <a:r>
              <a:rPr lang="en-US" altLang="zh-TW" sz="2000" dirty="0">
                <a:latin typeface="+mn-ea"/>
              </a:rPr>
              <a:t>85</a:t>
            </a:r>
            <a:r>
              <a:rPr lang="zh-TW" altLang="en-US" sz="2000" dirty="0">
                <a:latin typeface="+mn-ea"/>
              </a:rPr>
              <a:t>制之</a:t>
            </a:r>
            <a:r>
              <a:rPr lang="en-US" altLang="zh-TW" sz="2000" dirty="0">
                <a:latin typeface="+mn-ea"/>
              </a:rPr>
              <a:t>10</a:t>
            </a:r>
            <a:r>
              <a:rPr lang="zh-TW" altLang="en-US" sz="2000" dirty="0">
                <a:latin typeface="+mn-ea"/>
              </a:rPr>
              <a:t>年</a:t>
            </a:r>
            <a:r>
              <a:rPr lang="zh-TW" altLang="en-US" sz="2000" dirty="0" smtClean="0">
                <a:latin typeface="+mn-ea"/>
              </a:rPr>
              <a:t>緩衝</a:t>
            </a:r>
            <a:endParaRPr lang="en-US" altLang="zh-TW" sz="2000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en-US" sz="2000" dirty="0" smtClean="0">
                <a:latin typeface="+mn-ea"/>
              </a:rPr>
              <a:t>期</a:t>
            </a:r>
            <a:r>
              <a:rPr lang="zh-TW" altLang="en-US" sz="2000" dirty="0">
                <a:latin typeface="+mn-ea"/>
              </a:rPr>
              <a:t>指標</a:t>
            </a:r>
            <a:r>
              <a:rPr lang="zh-TW" altLang="en-US" sz="2000" dirty="0" smtClean="0">
                <a:latin typeface="+mn-ea"/>
              </a:rPr>
              <a:t>數銜接。</a:t>
            </a:r>
            <a:endParaRPr lang="en-US" altLang="zh-TW" sz="2000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sz="2000" b="1" dirty="0">
                <a:latin typeface="+mn-ea"/>
              </a:rPr>
              <a:t>警察、消防等危勞職務維持</a:t>
            </a:r>
            <a:r>
              <a:rPr lang="en-US" altLang="zh-TW" sz="2000" b="1" dirty="0">
                <a:latin typeface="+mn-ea"/>
              </a:rPr>
              <a:t>70</a:t>
            </a:r>
            <a:r>
              <a:rPr lang="zh-TW" altLang="zh-TW" sz="2000" b="1" dirty="0" smtClean="0">
                <a:latin typeface="+mn-ea"/>
              </a:rPr>
              <a:t>制</a:t>
            </a:r>
            <a:r>
              <a:rPr lang="zh-TW" altLang="en-US" sz="2000" b="1" dirty="0" smtClean="0">
                <a:latin typeface="+mn-ea"/>
              </a:rPr>
              <a:t>：</a:t>
            </a:r>
            <a:r>
              <a:rPr lang="en-US" altLang="zh-TW" sz="2000" dirty="0" smtClean="0">
                <a:latin typeface="+mn-ea"/>
              </a:rPr>
              <a:t>15</a:t>
            </a:r>
            <a:r>
              <a:rPr lang="zh-TW" altLang="zh-TW" sz="2000" dirty="0">
                <a:latin typeface="+mn-ea"/>
              </a:rPr>
              <a:t>年</a:t>
            </a:r>
            <a:r>
              <a:rPr lang="en-US" altLang="zh-TW" sz="2000" dirty="0">
                <a:latin typeface="+mn-ea"/>
              </a:rPr>
              <a:t>+55</a:t>
            </a:r>
            <a:r>
              <a:rPr lang="zh-TW" altLang="zh-TW" sz="2000" dirty="0" smtClean="0">
                <a:latin typeface="+mn-ea"/>
              </a:rPr>
              <a:t>歲不調整</a:t>
            </a:r>
            <a:endParaRPr lang="en-US" altLang="zh-TW" sz="2000" dirty="0" smtClean="0">
              <a:latin typeface="+mn-ea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zh-TW" altLang="zh-TW" sz="2000" b="1" dirty="0">
                <a:latin typeface="+mn-ea"/>
              </a:rPr>
              <a:t>搭配實施展期及減額月</a:t>
            </a:r>
            <a:r>
              <a:rPr lang="zh-TW" altLang="zh-TW" sz="2000" b="1" dirty="0" smtClean="0">
                <a:latin typeface="+mn-ea"/>
              </a:rPr>
              <a:t>退休金</a:t>
            </a:r>
            <a:r>
              <a:rPr lang="zh-TW" altLang="en-US" sz="2000" b="1" dirty="0" smtClean="0">
                <a:latin typeface="+mn-ea"/>
              </a:rPr>
              <a:t>：</a:t>
            </a:r>
            <a:endParaRPr lang="en-US" altLang="zh-TW" sz="2000" b="1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sz="2000" dirty="0" smtClean="0">
                <a:latin typeface="+mn-ea"/>
              </a:rPr>
              <a:t>每</a:t>
            </a:r>
            <a:r>
              <a:rPr lang="zh-TW" altLang="zh-TW" sz="2000" dirty="0">
                <a:latin typeface="+mn-ea"/>
              </a:rPr>
              <a:t>提前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zh-TW" sz="2000" dirty="0">
                <a:latin typeface="+mn-ea"/>
              </a:rPr>
              <a:t>年，扣減</a:t>
            </a:r>
            <a:r>
              <a:rPr lang="en-US" altLang="zh-TW" sz="2000" dirty="0">
                <a:latin typeface="+mn-ea"/>
              </a:rPr>
              <a:t>4%</a:t>
            </a:r>
            <a:r>
              <a:rPr lang="zh-TW" altLang="zh-TW" sz="2000" dirty="0">
                <a:latin typeface="+mn-ea"/>
              </a:rPr>
              <a:t>，最多</a:t>
            </a:r>
            <a:r>
              <a:rPr lang="zh-TW" altLang="zh-TW" sz="2000" dirty="0" smtClean="0">
                <a:latin typeface="+mn-ea"/>
              </a:rPr>
              <a:t>提前</a:t>
            </a:r>
            <a:r>
              <a:rPr lang="en-US" altLang="zh-TW" sz="2000" dirty="0">
                <a:latin typeface="+mn-ea"/>
              </a:rPr>
              <a:t>5</a:t>
            </a:r>
            <a:r>
              <a:rPr lang="zh-TW" altLang="zh-TW" sz="2000" dirty="0" smtClean="0">
                <a:latin typeface="+mn-ea"/>
              </a:rPr>
              <a:t>年</a:t>
            </a:r>
            <a:endParaRPr lang="zh-TW" altLang="en-US" sz="2000" dirty="0">
              <a:latin typeface="+mn-ea"/>
            </a:endParaRPr>
          </a:p>
        </p:txBody>
      </p:sp>
      <p:graphicFrame>
        <p:nvGraphicFramePr>
          <p:cNvPr id="13" name="內容版面配置區 10"/>
          <p:cNvGraphicFramePr>
            <a:graphicFrameLocks/>
          </p:cNvGraphicFramePr>
          <p:nvPr/>
        </p:nvGraphicFramePr>
        <p:xfrm>
          <a:off x="250825" y="1989138"/>
          <a:ext cx="4249738" cy="4746625"/>
        </p:xfrm>
        <a:graphic>
          <a:graphicData uri="http://schemas.openxmlformats.org/drawingml/2006/table">
            <a:tbl>
              <a:tblPr firstRow="1" firstCol="1" bandRow="1"/>
              <a:tblGrid>
                <a:gridCol w="936104"/>
                <a:gridCol w="936104"/>
                <a:gridCol w="764775"/>
                <a:gridCol w="1611489"/>
              </a:tblGrid>
              <a:tr h="546076">
                <a:tc row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spc="-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退休年度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法定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</a:t>
                      </a:r>
                      <a:endParaRPr lang="en-US" altLang="zh-TW" sz="1200" dirty="0" smtClean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(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展期及減額之計算基準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過渡期間指標數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(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年齡之合計數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指標數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基本年齡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23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107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~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歲。</a:t>
                      </a:r>
                      <a:endParaRPr lang="zh-TW" sz="10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82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至少需年滿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50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 </a:t>
                      </a:r>
                    </a:p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年齡高於或等於指標數即可支領全額月退休金，不受法定起支年齡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歲或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歲影響</a:t>
                      </a: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108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  <a:endParaRPr kumimoji="0" lang="zh-TW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+mn-ea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83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36199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109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  <a:endParaRPr kumimoji="0" lang="zh-TW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+mn-ea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84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110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85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至少需年滿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149225" indent="-149225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年齡高於或等於指標數即可支領全額月退休金，不受法定起支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</a:t>
                      </a:r>
                      <a:r>
                        <a:rPr lang="en-US" alt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影響。</a:t>
                      </a: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111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86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112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87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113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88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687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114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89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年以後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</a:tr>
            </a:tbl>
          </a:graphicData>
        </a:graphic>
      </p:graphicFrame>
      <p:sp>
        <p:nvSpPr>
          <p:cNvPr id="25658" name="投影片編號版面配置區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E899F-1C3A-4260-A924-D28C81FB88D3}" type="slidenum">
              <a:rPr lang="zh-TW" altLang="en-US">
                <a:solidFill>
                  <a:srgbClr val="898989"/>
                </a:solidFill>
              </a:rPr>
              <a:pPr/>
              <a:t>8</a:t>
            </a:fld>
            <a:endParaRPr lang="en-US" altLang="zh-TW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27766</TotalTime>
  <Words>2160</Words>
  <Application>Microsoft Office PowerPoint</Application>
  <PresentationFormat>如螢幕大小 (4:3)</PresentationFormat>
  <Paragraphs>287</Paragraphs>
  <Slides>16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簡報設計範本</vt:lpstr>
      </vt:variant>
      <vt:variant>
        <vt:i4>12</vt:i4>
      </vt:variant>
      <vt:variant>
        <vt:lpstr>投影片標題</vt:lpstr>
      </vt:variant>
      <vt:variant>
        <vt:i4>16</vt:i4>
      </vt:variant>
    </vt:vector>
  </HeadingPairs>
  <TitlesOfParts>
    <vt:vector size="36" baseType="lpstr">
      <vt:lpstr>Tahoma</vt:lpstr>
      <vt:lpstr>標楷體</vt:lpstr>
      <vt:lpstr>Arial</vt:lpstr>
      <vt:lpstr>Candara</vt:lpstr>
      <vt:lpstr>Symbol</vt:lpstr>
      <vt:lpstr>新細明體</vt:lpstr>
      <vt:lpstr>Calibri</vt:lpstr>
      <vt:lpstr>Times New Roman</vt:lpstr>
      <vt:lpstr>波形</vt:lpstr>
      <vt:lpstr>波形</vt:lpstr>
      <vt:lpstr>波形</vt:lpstr>
      <vt:lpstr>波形</vt:lpstr>
      <vt:lpstr>波形</vt:lpstr>
      <vt:lpstr>波形</vt:lpstr>
      <vt:lpstr>波形</vt:lpstr>
      <vt:lpstr>波形</vt:lpstr>
      <vt:lpstr>波形</vt:lpstr>
      <vt:lpstr>波形</vt:lpstr>
      <vt:lpstr>波形</vt:lpstr>
      <vt:lpstr>波形</vt:lpstr>
      <vt:lpstr>公教人員退休制度改革方案 說明會</vt:lpstr>
      <vt:lpstr>公教人員退休制度改革方案大綱</vt:lpstr>
      <vt:lpstr>一、給付：調整退休金計算基準 </vt:lpstr>
      <vt:lpstr>一、給付：調降退休所得上限及下限</vt:lpstr>
      <vt:lpstr>一、給付：調整優惠存款制度(1)</vt:lpstr>
      <vt:lpstr>一、給付：調整優惠存款制度(2)</vt:lpstr>
      <vt:lpstr>一、給付：調整優惠存款制度(3)</vt:lpstr>
      <vt:lpstr>一、給付：取消年資補償金                            調整月撫慰金制度</vt:lpstr>
      <vt:lpstr>二、請領資格：公務人員</vt:lpstr>
      <vt:lpstr>二、請領資格：教育人員</vt:lpstr>
      <vt:lpstr>三、財源</vt:lpstr>
      <vt:lpstr>四、基金管理：提昇退撫基金收益</vt:lpstr>
      <vt:lpstr>五、制度轉換</vt:lpstr>
      <vt:lpstr>六、特殊對象</vt:lpstr>
      <vt:lpstr>七、其他</vt:lpstr>
      <vt:lpstr>簡報結束 謝謝聆聽</vt:lpstr>
    </vt:vector>
  </TitlesOfParts>
  <Company>CMT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文官退撫制度改革對策小組 第2次會議資料簡報</dc:title>
  <dc:creator>luming-tai</dc:creator>
  <cp:lastModifiedBy>tcpa</cp:lastModifiedBy>
  <cp:revision>2388</cp:revision>
  <cp:lastPrinted>2017-01-25T01:44:36Z</cp:lastPrinted>
  <dcterms:created xsi:type="dcterms:W3CDTF">2012-10-01T10:45:38Z</dcterms:created>
  <dcterms:modified xsi:type="dcterms:W3CDTF">2017-02-09T01:47:25Z</dcterms:modified>
</cp:coreProperties>
</file>