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19"/>
  </p:notesMasterIdLst>
  <p:handoutMasterIdLst>
    <p:handoutMasterId r:id="rId20"/>
  </p:handoutMasterIdLst>
  <p:sldIdLst>
    <p:sldId id="333" r:id="rId5"/>
    <p:sldId id="282" r:id="rId6"/>
    <p:sldId id="335" r:id="rId7"/>
    <p:sldId id="351" r:id="rId8"/>
    <p:sldId id="350" r:id="rId9"/>
    <p:sldId id="352" r:id="rId10"/>
    <p:sldId id="336" r:id="rId11"/>
    <p:sldId id="353" r:id="rId12"/>
    <p:sldId id="343" r:id="rId13"/>
    <p:sldId id="340" r:id="rId14"/>
    <p:sldId id="354" r:id="rId15"/>
    <p:sldId id="359" r:id="rId16"/>
    <p:sldId id="356" r:id="rId17"/>
    <p:sldId id="358" r:id="rId1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28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5"/>
    <a:srgbClr val="FF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4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>
        <p:guide pos="384"/>
        <p:guide orient="horz" pos="1320"/>
        <p:guide pos="720"/>
        <p:guide pos="4128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5653EFA6-6A55-4CA9-B805-A75754352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918C2B-8E57-4A3D-8044-C66EEB3FB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85F9E917-F20E-4C4B-954E-066A097C0003}" type="datetime1">
              <a:rPr lang="zh-TW" altLang="en-US" smtClean="0"/>
              <a:t>2026/4/27</a:t>
            </a:fld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08F39D-223D-417A-B921-7390171FB3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E9B25FA5-6284-42C9-A45F-6E32B26FC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D77777AE-A626-4F47-81EF-9ADAA35286E7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07514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B4EB4B91-E175-41A4-985B-20B208F09897}" type="datetime1">
              <a:rPr lang="zh-TW" altLang="en-US" smtClean="0"/>
              <a:t>2026/4/27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TW"/>
            </a:defPPr>
          </a:lstStyle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E1449098-A5DD-8745-9BDA-7818ECA22896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n-US" altLang="zh-TW" smtClean="0"/>
              <a:t>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63756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n-US" altLang="zh-TW" smtClean="0"/>
              <a:t>8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10354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n-US" altLang="zh-TW" smtClean="0"/>
              <a:t>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841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n-US" altLang="zh-TW" smtClean="0"/>
              <a:t>10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81926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6" name="手繪多邊形​​(F)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 rtlCol="0">
            <a:no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zh-TW" sz="5000" b="1" cap="all" spc="30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30" name="手繪多邊形：圖案 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0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28" name="手繪多邊形：圖案 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5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31" name="手繪多邊形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6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33" name="文字版面配置區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992" y="4005072"/>
            <a:ext cx="4709160" cy="914400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zh-TW" sz="2400" b="0" spc="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lang="zh-TW" sz="2400" b="0">
                <a:solidFill>
                  <a:schemeClr val="bg1"/>
                </a:solidFill>
                <a:latin typeface="+mn-ea"/>
                <a:ea typeface="+mn-ea"/>
              </a:defRPr>
            </a:lvl2pPr>
            <a:lvl3pPr>
              <a:defRPr lang="zh-TW" sz="2400" b="0">
                <a:solidFill>
                  <a:schemeClr val="bg1"/>
                </a:solidFill>
                <a:latin typeface="+mn-ea"/>
                <a:ea typeface="+mn-ea"/>
              </a:defRPr>
            </a:lvl3pPr>
            <a:lvl4pPr>
              <a:defRPr lang="zh-TW" sz="2400" b="0">
                <a:solidFill>
                  <a:schemeClr val="bg1"/>
                </a:solidFill>
                <a:latin typeface="+mn-ea"/>
                <a:ea typeface="+mn-ea"/>
              </a:defRPr>
            </a:lvl4pPr>
            <a:lvl5pPr>
              <a:defRPr lang="zh-TW" sz="2400" b="0">
                <a:solidFill>
                  <a:schemeClr val="bg1"/>
                </a:solidFill>
                <a:latin typeface="+mn-ea"/>
                <a:ea typeface="+mn-ea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清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zh-TW"/>
            </a:defPPr>
          </a:lstStyle>
          <a:p>
            <a:pPr algn="l" rtl="0"/>
            <a:r>
              <a:rPr lang="zh-TW"/>
              <a:t>CONTOSO ALL-HANDS</a:t>
            </a:r>
            <a:endParaRPr lang="zh-TW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824" y="1746504"/>
            <a:ext cx="3712464" cy="411480"/>
          </a:xfrm>
          <a:noFill/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zh-TW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zh-TW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zh-TW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zh-TW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zh-TW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8" y="255117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zh-TW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2" name="圖片版面配置區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8" y="364845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zh-TW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3" name="圖片版面配置區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" y="474573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zh-TW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9656" y="2551113"/>
            <a:ext cx="2441448" cy="658812"/>
          </a:xfrm>
          <a:noFill/>
        </p:spPr>
        <p:txBody>
          <a:bodyPr lIns="0" rIns="0" rtlCol="0" anchor="ctr"/>
          <a:lstStyle>
            <a:lvl1pPr algn="l">
              <a:defRPr lang="zh-TW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656" y="364823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zh-TW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7" name="文字版面配置區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19656" y="474551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zh-TW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5D9ACC8A-FA13-47DD-9722-0749C5E70D5A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第 3 級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手繪多邊形：圖案 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5" y="4738618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</a:lstStyle>
          <a:p>
            <a:pPr lvl="0" rtl="0"/>
            <a:endParaRPr lang="zh-TW" dirty="0">
              <a:solidFill>
                <a:schemeClr val="tx1"/>
              </a:solidFill>
            </a:endParaRPr>
          </a:p>
        </p:txBody>
      </p:sp>
      <p:sp>
        <p:nvSpPr>
          <p:cNvPr id="80" name="手繪多邊形：圖案 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8" y="3890130"/>
            <a:ext cx="8168513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</a:lstStyle>
          <a:p>
            <a:pPr lvl="0" rtl="0"/>
            <a:endParaRPr lang="zh-TW" dirty="0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zh-TW"/>
            </a:defPPr>
          </a:lstStyle>
          <a:p>
            <a:pPr algn="l" rtl="0"/>
            <a:r>
              <a:rPr lang="zh-TW"/>
              <a:t>CONTOSO ALL-HANDS</a:t>
            </a:r>
            <a:endParaRPr lang="zh-TW" dirty="0"/>
          </a:p>
        </p:txBody>
      </p:sp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5D9ACC8A-FA13-47DD-9722-0749C5E70D5A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2576" y="2112264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22576" y="3584448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22576" y="5056632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文字版面配置區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2112264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zh-TW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9" name="文字版面配置區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68" y="3584448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zh-TW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0" name="文字版面配置區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968" y="5056632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zh-TW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4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延續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​​(F)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5000" b="1" cap="all" spc="30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手繪多邊形：圖案 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8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</a:lstStyle>
          <a:p>
            <a:pPr lvl="0" rtl="0"/>
            <a:endParaRPr 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標題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76" y="1947672"/>
            <a:ext cx="4636008" cy="2441448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3" name="頁尾版面配置區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zh-TW"/>
            </a:defPPr>
          </a:lstStyle>
          <a:p>
            <a:pPr algn="l" rtl="0"/>
            <a:r>
              <a:rPr lang="zh-TW"/>
              <a:t>CONTOSO ALL-HANDS</a:t>
            </a:r>
            <a:endParaRPr lang="zh-TW" dirty="0"/>
          </a:p>
        </p:txBody>
      </p:sp>
      <p:sp>
        <p:nvSpPr>
          <p:cNvPr id="85" name="投影片編號版面配置區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5D9ACC8A-FA13-47DD-9722-0749C5E70D5A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96" name="手繪多邊形 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1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9pPr>
          </a:lstStyle>
          <a:p>
            <a:pPr algn="ctr" rtl="0"/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右內容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2002536"/>
            <a:ext cx="4590288" cy="4370832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3" name="頁尾版面配置區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zh-TW"/>
            </a:defPPr>
          </a:lstStyle>
          <a:p>
            <a:pPr algn="l" rtl="0"/>
            <a:r>
              <a:rPr lang="zh-TW"/>
              <a:t>CONTOSO ALL-HANDS</a:t>
            </a:r>
            <a:endParaRPr lang="zh-TW" dirty="0"/>
          </a:p>
        </p:txBody>
      </p:sp>
      <p:sp>
        <p:nvSpPr>
          <p:cNvPr id="85" name="投影片編號版面配置區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5D9ACC8A-FA13-47DD-9722-0749C5E70D5A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5000" b="1" cap="all" spc="30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5" name="手繪多邊形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6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310" name="手繪多邊形​​(F)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311" name="圖形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每季更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85800"/>
            <a:ext cx="5614416" cy="1417320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5D9ACC8A-FA13-47DD-9722-0749C5E70D5A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8608" y="2093976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78608" y="3566160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8608" y="5038344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文字版面配置區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zh-TW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9" name="文字版面配置區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zh-TW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0" name="文字版面配置區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zh-TW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語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圖形 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3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5000" b="1" cap="all" spc="30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7" name="文字版面配置區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4672584" cy="466344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zh-TW" sz="2400" b="0" spc="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lang="zh-TW" sz="2400" b="0">
                <a:solidFill>
                  <a:schemeClr val="bg1"/>
                </a:solidFill>
                <a:latin typeface="+mn-ea"/>
                <a:ea typeface="+mn-ea"/>
              </a:defRPr>
            </a:lvl2pPr>
            <a:lvl3pPr>
              <a:defRPr lang="zh-TW" sz="2400" b="0">
                <a:solidFill>
                  <a:schemeClr val="bg1"/>
                </a:solidFill>
                <a:latin typeface="+mn-ea"/>
                <a:ea typeface="+mn-ea"/>
              </a:defRPr>
            </a:lvl3pPr>
            <a:lvl4pPr>
              <a:defRPr lang="zh-TW" sz="2400" b="0">
                <a:solidFill>
                  <a:schemeClr val="bg1"/>
                </a:solidFill>
                <a:latin typeface="+mn-ea"/>
                <a:ea typeface="+mn-ea"/>
              </a:defRPr>
            </a:lvl4pPr>
            <a:lvl5pPr>
              <a:defRPr lang="zh-TW" sz="2400" b="0">
                <a:solidFill>
                  <a:schemeClr val="bg1"/>
                </a:solidFill>
                <a:latin typeface="+mn-ea"/>
                <a:ea typeface="+mn-ea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與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6">
              <a:alpha val="85000"/>
            </a:schemeClr>
          </a:solidFill>
        </p:spPr>
        <p:txBody>
          <a:bodyPr lIns="795528" tIns="137160" rtlCol="0" anchor="ctr">
            <a:noAutofit/>
          </a:bodyPr>
          <a:lstStyle>
            <a:lvl1pPr>
              <a:lnSpc>
                <a:spcPct val="85000"/>
              </a:lnSpc>
              <a:defRPr lang="zh-TW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文字版面配置區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7520" y="5724144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lang="zh-TW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發言人簡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tx2">
              <a:alpha val="85000"/>
            </a:schemeClr>
          </a:solidFill>
        </p:spPr>
        <p:txBody>
          <a:bodyPr lIns="795528" tIns="338328" rtlCol="0">
            <a:normAutofit/>
          </a:bodyPr>
          <a:lstStyle>
            <a:lvl1pPr>
              <a:lnSpc>
                <a:spcPct val="85000"/>
              </a:lnSpc>
              <a:defRPr lang="zh-TW"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528" y="6227064"/>
            <a:ext cx="10296144" cy="228600"/>
          </a:xfrm>
          <a:noFill/>
        </p:spPr>
        <p:txBody>
          <a:bodyPr lIns="0" tIns="0" rIns="0" bIns="0" rtlCol="0" anchor="b">
            <a:noAutofit/>
          </a:bodyPr>
          <a:lstStyle>
            <a:lvl1pPr>
              <a:lnSpc>
                <a:spcPct val="85000"/>
              </a:lnSpc>
              <a:defRPr lang="zh-TW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文字版面配置區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528" y="6437376"/>
            <a:ext cx="10296144" cy="228600"/>
          </a:xfrm>
          <a:noFill/>
        </p:spPr>
        <p:txBody>
          <a:bodyPr lIns="0" tIns="0" rIns="0" bIns="0" rtlCol="0" anchor="b">
            <a:normAutofit/>
          </a:bodyPr>
          <a:lstStyle>
            <a:lvl1pPr>
              <a:lnSpc>
                <a:spcPct val="85000"/>
              </a:lnSpc>
              <a:defRPr lang="zh-TW" sz="1400" b="0" i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6" name="圖形 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7" y="0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2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zh-TW"/>
            </a:defPPr>
          </a:lstStyle>
          <a:p>
            <a:pPr algn="l" rtl="0"/>
            <a:r>
              <a:rPr lang="zh-TW"/>
              <a:t>CONTOSO ALL-HANDS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5D9ACC8A-FA13-47DD-9722-0749C5E70D5A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496312"/>
            <a:ext cx="3831336" cy="3721608"/>
          </a:xfrm>
          <a:noFill/>
        </p:spPr>
        <p:txBody>
          <a:bodyPr lIns="0" tIns="0" rIns="0" bIns="0" rtlCol="0">
            <a:normAutofit/>
          </a:bodyPr>
          <a:lstStyle>
            <a:lvl1pPr marL="34747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zh-TW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zh-TW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zh-TW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zh-TW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zh-TW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</p:txBody>
      </p:sp>
      <p:sp>
        <p:nvSpPr>
          <p:cNvPr id="9" name="手繪多邊形：圖案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5" y="3469874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</a:lstStyle>
          <a:p>
            <a:pPr rtl="0"/>
            <a:endParaRPr lang="zh-TW" dirty="0">
              <a:solidFill>
                <a:schemeClr val="tx1"/>
              </a:solidFill>
            </a:endParaRPr>
          </a:p>
        </p:txBody>
      </p:sp>
      <p:sp>
        <p:nvSpPr>
          <p:cNvPr id="10" name="手繪多邊形：圖案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6" y="4491290"/>
            <a:ext cx="5764470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</a:lstStyle>
          <a:p>
            <a:pPr rtl="0"/>
            <a:endParaRPr 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2">
              <a:alpha val="85000"/>
            </a:schemeClr>
          </a:solidFill>
        </p:spPr>
        <p:txBody>
          <a:bodyPr lIns="795528" tIns="292608" rtlCol="0" anchor="ctr">
            <a:noAutofit/>
          </a:bodyPr>
          <a:lstStyle>
            <a:lvl1pPr>
              <a:lnSpc>
                <a:spcPct val="85000"/>
              </a:lnSpc>
              <a:defRPr lang="zh-TW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264" y="5751576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defRPr lang="zh-TW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右團隊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3" name="頁尾版面配置區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zh-TW"/>
            </a:defPPr>
          </a:lstStyle>
          <a:p>
            <a:pPr algn="l" rtl="0"/>
            <a:r>
              <a:rPr lang="zh-TW"/>
              <a:t>CONTOSO ALL-HANDS</a:t>
            </a:r>
            <a:endParaRPr lang="zh-TW" dirty="0"/>
          </a:p>
        </p:txBody>
      </p:sp>
      <p:sp>
        <p:nvSpPr>
          <p:cNvPr id="85" name="投影片編號版面配置區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5D9ACC8A-FA13-47DD-9722-0749C5E70D5A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8" name="圖片版面配置區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0928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zh-TW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0" name="圖片版面配置區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9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zh-TW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1" name="圖片版面配置區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zh-TW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2" name="圖片版面配置區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9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zh-TW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3408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5" name="文字版面配置區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85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文字版面配置區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3408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7" name="文字版面配置區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85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3408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9" name="文字版面配置區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8653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0" name="文字版面配置區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3408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8653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團隊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" y="0"/>
            <a:ext cx="6062650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5" name="投影片編號版面配置區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5D9ACC8A-FA13-47DD-9722-0749C5E70D5A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8" name="圖片版面配置區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zh-TW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0" name="圖片版面配置區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2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zh-TW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1" name="圖片版面配置區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zh-TW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2" name="圖片版面配置區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2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zh-TW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5" name="文字版面配置區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63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文字版面配置區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36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7" name="文字版面配置區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63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936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9" name="文字版面配置區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36392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0" name="文字版面配置區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936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6392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zh-TW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2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CONTOSO ALL-HANDS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紀念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864608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zh-TW"/>
            </a:defPPr>
          </a:lstStyle>
          <a:p>
            <a:pPr algn="l" rtl="0"/>
            <a:r>
              <a:rPr lang="zh-TW"/>
              <a:t>CONTOSO ALL-HANDS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5D9ACC8A-FA13-47DD-9722-0749C5E70D5A}" type="slidenum">
              <a:rPr lang="zh-TW" smtClean="0"/>
              <a:pPr/>
              <a:t>‹#›</a:t>
            </a:fld>
            <a:endParaRPr lang="zh-TW" dirty="0"/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1" y="1"/>
            <a:ext cx="1876047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104" y="2688336"/>
            <a:ext cx="4251960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zh-TW" sz="2400" smtClean="0">
                <a:solidFill>
                  <a:schemeClr val="bg1"/>
                </a:solidFill>
              </a:defRPr>
            </a:lvl1pPr>
            <a:lvl2pPr>
              <a:defRPr lang="zh-TW" sz="2400" smtClean="0">
                <a:solidFill>
                  <a:schemeClr val="bg1"/>
                </a:solidFill>
              </a:defRPr>
            </a:lvl2pPr>
            <a:lvl3pPr>
              <a:defRPr lang="zh-TW" sz="2400" smtClean="0">
                <a:solidFill>
                  <a:schemeClr val="bg1"/>
                </a:solidFill>
              </a:defRPr>
            </a:lvl3pPr>
            <a:lvl4pPr>
              <a:defRPr lang="zh-TW" sz="2400" smtClean="0">
                <a:solidFill>
                  <a:schemeClr val="bg1"/>
                </a:solidFill>
              </a:defRPr>
            </a:lvl4pPr>
            <a:lvl5pPr>
              <a:defRPr lang="zh-TW" sz="2400">
                <a:solidFill>
                  <a:schemeClr val="bg1"/>
                </a:solidFill>
              </a:defRPr>
            </a:lvl5pPr>
          </a:lstStyle>
          <a:p>
            <a:pPr marL="347472" lvl="0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/>
              <a:t>按一下以編輯母片文字樣式</a:t>
            </a:r>
          </a:p>
          <a:p>
            <a:pPr marL="347472" lvl="1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/>
              <a:t>第二層</a:t>
            </a:r>
          </a:p>
          <a:p>
            <a:pPr marL="347472" lvl="2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/>
              <a:t>第三層</a:t>
            </a:r>
          </a:p>
          <a:p>
            <a:pPr marL="347472" lvl="3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/>
              <a:t>第四層</a:t>
            </a:r>
          </a:p>
          <a:p>
            <a:pPr marL="347472" lvl="4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報價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4">
              <a:alpha val="85000"/>
            </a:schemeClr>
          </a:solidFill>
        </p:spPr>
        <p:txBody>
          <a:bodyPr lIns="795528" tIns="347472" rtlCol="0" anchor="t">
            <a:noAutofit/>
          </a:bodyPr>
          <a:lstStyle>
            <a:lvl1pPr>
              <a:lnSpc>
                <a:spcPct val="85000"/>
              </a:lnSpc>
              <a:defRPr lang="zh-TW" sz="3800" cap="none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文字版面配置區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" y="6336792"/>
            <a:ext cx="2688336" cy="274320"/>
          </a:xfrm>
          <a:noFill/>
        </p:spPr>
        <p:txBody>
          <a:bodyPr lIns="91440" tIns="45720" rIns="91440" bIns="45720" rtlCol="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lang="zh-TW" sz="1400" b="0" i="0" cap="none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延續投影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(F)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1" y="0"/>
            <a:ext cx="7060353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39" name="手繪多邊形：圖案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6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141" name="手繪多邊形：圖案 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8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zh-TW" sz="5000" b="1" cap="all" spc="30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321044" y="430609"/>
            <a:ext cx="5333999" cy="5577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TW"/>
            </a:def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1" y="2570814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zh-TW" sz="1000" b="1" i="0" spc="200" baseline="0">
                <a:solidFill>
                  <a:schemeClr val="bg1"/>
                </a:solidFill>
                <a:latin typeface="+mn-ea"/>
                <a:ea typeface="+mn-ea" panose="020B0503030403020204" pitchFamily="34" charset="0"/>
              </a:defRPr>
            </a:lvl1pPr>
          </a:lstStyle>
          <a:p>
            <a:pPr rtl="0"/>
            <a:r>
              <a:rPr lang="zh-TW"/>
              <a:t>CONTOSO ALL-HANDS</a:t>
            </a:r>
            <a:endParaRPr lang="zh-TW" dirty="0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756227"/>
            <a:ext cx="614598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zh-TW" sz="1000" b="1" i="0" spc="100" baseline="0">
                <a:solidFill>
                  <a:schemeClr val="bg1"/>
                </a:solidFill>
                <a:latin typeface="+mn-ea"/>
                <a:ea typeface="+mn-ea" panose="020B0503030403020204" pitchFamily="34" charset="0"/>
              </a:defRPr>
            </a:lvl1pPr>
          </a:lstStyle>
          <a:p>
            <a:pPr rtl="0"/>
            <a:fld id="{5D9ACC8A-FA13-47DD-9722-0749C5E70D5A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03" r:id="rId5"/>
    <p:sldLayoutId id="2147483704" r:id="rId6"/>
    <p:sldLayoutId id="2147483681" r:id="rId7"/>
    <p:sldLayoutId id="2147483679" r:id="rId8"/>
    <p:sldLayoutId id="2147483685" r:id="rId9"/>
    <p:sldLayoutId id="2147483686" r:id="rId10"/>
    <p:sldLayoutId id="2147483700" r:id="rId11"/>
    <p:sldLayoutId id="2147483682" r:id="rId12"/>
    <p:sldLayoutId id="2147483692" r:id="rId13"/>
    <p:sldLayoutId id="2147483701" r:id="rId14"/>
    <p:sldLayoutId id="2147483683" r:id="rId15"/>
    <p:sldLayoutId id="2147483702" r:id="rId16"/>
    <p:sldLayoutId id="2147483705" r:id="rId17"/>
    <p:sldLayoutId id="2147483680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zh-TW" sz="2800" b="1" i="0" kern="1200" spc="100" baseline="0">
          <a:solidFill>
            <a:schemeClr val="bg2">
              <a:lumMod val="25000"/>
            </a:schemeClr>
          </a:solidFill>
          <a:latin typeface="+mj-ea"/>
          <a:ea typeface="+mj-ea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zh-TW" sz="1600" b="0" i="0" kern="1200" spc="100" baseline="0" dirty="0">
          <a:solidFill>
            <a:schemeClr val="bg2">
              <a:lumMod val="25000"/>
            </a:schemeClr>
          </a:solidFill>
          <a:latin typeface="+mn-ea"/>
          <a:ea typeface="+mn-ea" panose="020B0503030403020204" pitchFamily="34" charset="0"/>
          <a:cs typeface="+mn-cs"/>
        </a:defRPr>
      </a:lvl1pPr>
      <a:lvl2pPr marL="283464" indent="-283464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zh-TW" sz="1600" b="0" i="0" kern="1200" spc="100" baseline="0" dirty="0">
          <a:solidFill>
            <a:schemeClr val="bg2">
              <a:lumMod val="25000"/>
            </a:schemeClr>
          </a:solidFill>
          <a:latin typeface="+mn-ea"/>
          <a:ea typeface="+mn-ea" panose="020B050303040302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zh-TW" sz="1600" b="0" i="0" kern="1200" spc="100" baseline="0" dirty="0">
          <a:solidFill>
            <a:schemeClr val="bg2">
              <a:lumMod val="25000"/>
            </a:schemeClr>
          </a:solidFill>
          <a:latin typeface="+mn-ea"/>
          <a:ea typeface="+mn-ea" panose="020B0503030403020204" pitchFamily="34" charset="0"/>
          <a:cs typeface="+mn-cs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zh-TW" sz="1600" b="0" i="0" kern="1200" spc="100" baseline="0" dirty="0" smtClean="0">
          <a:solidFill>
            <a:schemeClr val="bg2">
              <a:lumMod val="25000"/>
            </a:schemeClr>
          </a:solidFill>
          <a:latin typeface="+mn-ea"/>
          <a:ea typeface="+mn-ea" panose="020B0503030403020204" pitchFamily="34" charset="0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zh-TW" sz="1600" b="0" i="0" kern="1200" spc="100" baseline="0" dirty="0" smtClean="0">
          <a:solidFill>
            <a:schemeClr val="bg2">
              <a:lumMod val="25000"/>
            </a:schemeClr>
          </a:solidFill>
          <a:latin typeface="+mn-ea"/>
          <a:ea typeface="+mn-ea" panose="020B0503030403020204" pitchFamily="34" charset="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zh-TW" sz="1200" kern="1200" dirty="0" smtClean="0">
          <a:solidFill>
            <a:schemeClr val="tx1"/>
          </a:solidFill>
          <a:latin typeface="+mn-ea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zh-TW" sz="1200" kern="1200" dirty="0" smtClean="0">
          <a:solidFill>
            <a:schemeClr val="tx1"/>
          </a:solidFill>
          <a:latin typeface="+mn-ea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zh-TW" sz="1200" kern="1200" dirty="0" smtClean="0">
          <a:solidFill>
            <a:schemeClr val="tx1"/>
          </a:solidFill>
          <a:latin typeface="+mn-ea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zh-TW" sz="12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11DD14-953E-786D-C1D3-D4D16CF4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3075432"/>
            <a:ext cx="4681728" cy="173736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勤休制度宣導</a:t>
            </a:r>
            <a:endParaRPr 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A6033B-BDCA-210D-D02A-5DF9CFAB4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992" y="2647841"/>
            <a:ext cx="4709160" cy="427591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sz="2400" b="0" spc="0" dirty="0">
                <a:solidFill>
                  <a:schemeClr val="bg1"/>
                </a:solidFill>
                <a:effectLst/>
                <a:latin typeface="Microsoft JhengHei UI" panose="020B0504020202020204" pitchFamily="34" charset="77"/>
                <a:ea typeface="Microsoft JhengHei UI"/>
              </a:rPr>
              <a:t>國立臺灣戲曲學院</a:t>
            </a:r>
            <a:endParaRPr 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3BFEBD1-C95A-F24B-2BB7-02DB67A7685E}"/>
              </a:ext>
            </a:extLst>
          </p:cNvPr>
          <p:cNvSpPr txBox="1"/>
          <p:nvPr/>
        </p:nvSpPr>
        <p:spPr>
          <a:xfrm>
            <a:off x="8515677" y="3944112"/>
            <a:ext cx="96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en-US" altLang="zh-TW" dirty="0">
                <a:solidFill>
                  <a:schemeClr val="bg1"/>
                </a:solidFill>
                <a:latin typeface="Microsoft JhengHei UI" panose="020B0504020202020204" pitchFamily="34" charset="77"/>
                <a:ea typeface="Microsoft JhengHei UI"/>
              </a:rPr>
              <a:t>115.04</a:t>
            </a:r>
            <a:endParaRPr lang="zh-TW" altLang="en-US" dirty="0">
              <a:solidFill>
                <a:schemeClr val="bg1"/>
              </a:solidFill>
              <a:latin typeface="Microsoft JhengHei UI" panose="020B0504020202020204" pitchFamily="34" charset="77"/>
              <a:ea typeface="Microsoft JhengHei UI"/>
            </a:endParaRPr>
          </a:p>
        </p:txBody>
      </p:sp>
      <p:pic>
        <p:nvPicPr>
          <p:cNvPr id="7" name="圖片 6" descr="一張含有 符號, 標誌, 字型, 象徵物 的圖片&#10;&#10;AI 產生的內容可能不正確。">
            <a:extLst>
              <a:ext uri="{FF2B5EF4-FFF2-40B4-BE49-F238E27FC236}">
                <a16:creationId xmlns:a16="http://schemas.microsoft.com/office/drawing/2014/main" id="{5046A8B2-6331-542A-4432-584E15249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8713" y="475142"/>
            <a:ext cx="2100942" cy="21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81CD94-758C-CD83-B432-587A5F3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sz="5000" spc="300" dirty="0">
                <a:solidFill>
                  <a:schemeClr val="bg1"/>
                </a:solidFill>
                <a:effectLst/>
                <a:latin typeface="Microsoft JhengHei UI" panose="020B0504020200020000" pitchFamily="34" charset="0"/>
                <a:ea typeface="Microsoft JhengHei UI"/>
                <a:cs typeface="Posterama" panose="020B0504020200020000" pitchFamily="34" charset="0"/>
              </a:rPr>
              <a:t>案例分享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68965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0A1C7-3D3B-FE6B-0362-635A2C7A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837765" cy="579555"/>
          </a:xfrm>
        </p:spPr>
        <p:txBody>
          <a:bodyPr/>
          <a:lstStyle/>
          <a:p>
            <a:r>
              <a:rPr lang="en-US" altLang="zh-TW" dirty="0"/>
              <a:t>Q1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31E5FA0-1B57-0803-AA24-A5A29D57F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5990" y="1728707"/>
            <a:ext cx="7985761" cy="33240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/>
              <a:t>依公務人員請假規則規定之個別辦理請假之時數，納入辦公室時數計算。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A0F46FF5-6F23-C632-332A-83020D397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85990" y="424760"/>
            <a:ext cx="8682010" cy="15714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/>
              <a:t>小關上午請休假</a:t>
            </a:r>
            <a:r>
              <a:rPr lang="en-US" altLang="zh-TW" dirty="0"/>
              <a:t>4</a:t>
            </a:r>
            <a:r>
              <a:rPr lang="zh-TW" altLang="en-US" dirty="0"/>
              <a:t>小時，當天加班時數有上限嗎？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135BEFED-345B-D7EE-D272-B28A27842C08}"/>
              </a:ext>
            </a:extLst>
          </p:cNvPr>
          <p:cNvSpPr txBox="1">
            <a:spLocks/>
          </p:cNvSpPr>
          <p:nvPr/>
        </p:nvSpPr>
        <p:spPr>
          <a:xfrm>
            <a:off x="938787" y="1728707"/>
            <a:ext cx="837765" cy="579555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defPPr>
              <a:defRPr lang="zh-TW"/>
            </a:defPPr>
            <a:lvl1pPr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buNone/>
              <a:defRPr lang="zh-TW" sz="3800" b="1" i="0" kern="1200" cap="all" spc="300" baseline="0">
                <a:solidFill>
                  <a:schemeClr val="bg1"/>
                </a:solidFill>
                <a:latin typeface="+mj-ea"/>
                <a:ea typeface="+mj-ea" panose="020B0503030403020204" pitchFamily="34" charset="0"/>
                <a:cs typeface="+mj-cs"/>
              </a:defRPr>
            </a:lvl1pPr>
          </a:lstStyle>
          <a:p>
            <a:r>
              <a:rPr lang="en-US" altLang="zh-TW" dirty="0"/>
              <a:t>A1</a:t>
            </a:r>
            <a:endParaRPr lang="en-US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70B8AF4-95A7-7066-BEC0-FC7152787515}"/>
              </a:ext>
            </a:extLst>
          </p:cNvPr>
          <p:cNvSpPr txBox="1">
            <a:spLocks/>
          </p:cNvSpPr>
          <p:nvPr/>
        </p:nvSpPr>
        <p:spPr>
          <a:xfrm>
            <a:off x="877824" y="3446274"/>
            <a:ext cx="540272" cy="1015146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defPPr>
              <a:defRPr lang="zh-TW"/>
            </a:defPPr>
            <a:lvl1pPr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buNone/>
              <a:defRPr lang="zh-TW" sz="3800" b="1" i="0" kern="1200" cap="all" spc="300" baseline="0">
                <a:solidFill>
                  <a:schemeClr val="bg1"/>
                </a:solidFill>
                <a:latin typeface="+mj-ea"/>
                <a:ea typeface="+mj-ea" panose="020B0503030403020204" pitchFamily="34" charset="0"/>
                <a:cs typeface="+mj-cs"/>
              </a:defRPr>
            </a:lvl1pPr>
          </a:lstStyle>
          <a:p>
            <a:r>
              <a:rPr lang="zh-TW" altLang="en-US" dirty="0"/>
              <a:t>案例</a:t>
            </a:r>
            <a:endParaRPr lang="en-US" altLang="en-US" dirty="0"/>
          </a:p>
        </p:txBody>
      </p:sp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6F2F30CD-4C73-78FB-AB16-35FE2BEBA3FC}"/>
              </a:ext>
            </a:extLst>
          </p:cNvPr>
          <p:cNvSpPr txBox="1">
            <a:spLocks/>
          </p:cNvSpPr>
          <p:nvPr/>
        </p:nvSpPr>
        <p:spPr>
          <a:xfrm>
            <a:off x="1985989" y="3429000"/>
            <a:ext cx="7985761" cy="157146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defPPr>
              <a:defRPr lang="zh-TW"/>
            </a:defPPr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 b="0" i="0" kern="1200" spc="100" baseline="0">
                <a:solidFill>
                  <a:schemeClr val="bg1"/>
                </a:solidFill>
                <a:latin typeface="+mn-ea"/>
                <a:ea typeface="+mn-ea" panose="020B0503030403020204" pitchFamily="34" charset="0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/>
              <a:t>小</a:t>
            </a:r>
            <a:r>
              <a:rPr lang="zh-TW" altLang="en-US" u="sng" dirty="0"/>
              <a:t>關於上午核准加班補休</a:t>
            </a:r>
            <a:r>
              <a:rPr lang="en-US" altLang="zh-TW" u="sng" dirty="0"/>
              <a:t>4</a:t>
            </a:r>
            <a:r>
              <a:rPr lang="zh-TW" altLang="en-US" u="sng" dirty="0"/>
              <a:t>小時</a:t>
            </a:r>
            <a:r>
              <a:rPr lang="zh-TW" altLang="en-US" dirty="0"/>
              <a:t>，</a:t>
            </a:r>
            <a:r>
              <a:rPr lang="zh-TW" altLang="en-US" u="sng" dirty="0"/>
              <a:t>下午到勤辦公時間</a:t>
            </a:r>
            <a:r>
              <a:rPr lang="en-US" altLang="zh-TW" u="sng" dirty="0"/>
              <a:t>4</a:t>
            </a:r>
            <a:r>
              <a:rPr lang="zh-TW" altLang="en-US" u="sng" dirty="0"/>
              <a:t>小時</a:t>
            </a:r>
            <a:r>
              <a:rPr lang="zh-TW" altLang="en-US" dirty="0"/>
              <a:t>。考量其上午請假之時間為其正常辦公時間之一部分，如依服務法及服勤辦法相關規定，</a:t>
            </a:r>
            <a:r>
              <a:rPr lang="zh-TW" altLang="en-US" u="sng" dirty="0"/>
              <a:t>延長辦公時數連同正常辦公時數不得超過</a:t>
            </a:r>
            <a:r>
              <a:rPr lang="en-US" altLang="zh-TW" u="sng" dirty="0"/>
              <a:t>12</a:t>
            </a:r>
            <a:r>
              <a:rPr lang="zh-TW" altLang="en-US" u="sng" dirty="0"/>
              <a:t>小時</a:t>
            </a:r>
            <a:r>
              <a:rPr lang="zh-TW" altLang="en-US" dirty="0"/>
              <a:t>，則該日下班後，</a:t>
            </a:r>
            <a:r>
              <a:rPr lang="zh-TW" altLang="en-US" b="1" dirty="0"/>
              <a:t>因業務需要經主管指派延長辦公</a:t>
            </a:r>
            <a:r>
              <a:rPr lang="en-US" altLang="zh-TW" b="1" dirty="0"/>
              <a:t>(</a:t>
            </a:r>
            <a:r>
              <a:rPr lang="zh-TW" altLang="en-US" b="1" dirty="0"/>
              <a:t>加班</a:t>
            </a:r>
            <a:r>
              <a:rPr lang="en-US" altLang="zh-TW" b="1" dirty="0"/>
              <a:t>)</a:t>
            </a:r>
            <a:r>
              <a:rPr lang="zh-TW" altLang="en-US" b="1" dirty="0"/>
              <a:t>時數至多以</a:t>
            </a:r>
            <a:r>
              <a:rPr lang="en-US" altLang="zh-TW" b="1" dirty="0"/>
              <a:t>4</a:t>
            </a:r>
            <a:r>
              <a:rPr lang="zh-TW" altLang="en-US" b="1" dirty="0"/>
              <a:t>小時為限</a:t>
            </a:r>
            <a:r>
              <a:rPr lang="en-US" altLang="zh-TW" dirty="0"/>
              <a:t>(</a:t>
            </a:r>
            <a:r>
              <a:rPr lang="zh-TW" altLang="en-US" dirty="0"/>
              <a:t>請假</a:t>
            </a:r>
            <a:r>
              <a:rPr lang="en-US" altLang="zh-TW" dirty="0"/>
              <a:t>4</a:t>
            </a:r>
            <a:r>
              <a:rPr lang="zh-TW" altLang="en-US" dirty="0"/>
              <a:t>小時</a:t>
            </a:r>
            <a:r>
              <a:rPr lang="en-US" altLang="zh-TW" dirty="0"/>
              <a:t>+</a:t>
            </a:r>
            <a:r>
              <a:rPr lang="zh-TW" altLang="en-US" dirty="0"/>
              <a:t>辦公</a:t>
            </a:r>
            <a:r>
              <a:rPr lang="en-US" altLang="zh-TW" dirty="0"/>
              <a:t>4</a:t>
            </a:r>
            <a:r>
              <a:rPr lang="zh-TW" altLang="en-US" dirty="0"/>
              <a:t>小時</a:t>
            </a:r>
            <a:r>
              <a:rPr lang="en-US" altLang="zh-TW" dirty="0"/>
              <a:t>+</a:t>
            </a:r>
            <a:r>
              <a:rPr lang="zh-TW" altLang="en-US" dirty="0"/>
              <a:t>加班</a:t>
            </a:r>
            <a:r>
              <a:rPr lang="en-US" altLang="zh-TW" dirty="0"/>
              <a:t>4</a:t>
            </a:r>
            <a:r>
              <a:rPr lang="zh-TW" altLang="en-US" dirty="0"/>
              <a:t>小時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364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0A1C7-3D3B-FE6B-0362-635A2C7A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837765" cy="579555"/>
          </a:xfrm>
        </p:spPr>
        <p:txBody>
          <a:bodyPr/>
          <a:lstStyle/>
          <a:p>
            <a:r>
              <a:rPr lang="en-US" altLang="zh-TW" dirty="0"/>
              <a:t>Q2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31E5FA0-1B57-0803-AA24-A5A29D57F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5990" y="1728707"/>
            <a:ext cx="7985761" cy="225532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公務人員經機關指派於法定辦公時間以外執行職務者為加班，應依保障法第</a:t>
            </a:r>
            <a:r>
              <a:rPr lang="en-US" altLang="zh-TW" dirty="0"/>
              <a:t>23</a:t>
            </a:r>
            <a:r>
              <a:rPr lang="zh-TW" altLang="en-US" dirty="0"/>
              <a:t>條規定予以補償</a:t>
            </a:r>
            <a:r>
              <a:rPr lang="en-US" altLang="zh-TW" dirty="0"/>
              <a:t>;</a:t>
            </a:r>
            <a:r>
              <a:rPr lang="zh-TW" altLang="en-US" dirty="0"/>
              <a:t>至公務人員所參加之活動、訓練或研習性質是否屬執行職務，則宜由服務機關覈實認定辦理。</a:t>
            </a:r>
            <a:endParaRPr lang="en-US" altLang="zh-TW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如經審認非屬保障法第</a:t>
            </a:r>
            <a:r>
              <a:rPr lang="en-US" altLang="zh-TW" dirty="0"/>
              <a:t>23</a:t>
            </a:r>
            <a:r>
              <a:rPr lang="zh-TW" altLang="en-US" dirty="0"/>
              <a:t>條之執行職務，考量公務人員係奉派</a:t>
            </a:r>
            <a:r>
              <a:rPr lang="en-US" altLang="zh-TW" dirty="0"/>
              <a:t>(</a:t>
            </a:r>
            <a:r>
              <a:rPr lang="zh-TW" altLang="en-US" dirty="0"/>
              <a:t>准</a:t>
            </a:r>
            <a:r>
              <a:rPr lang="en-US" altLang="zh-TW" dirty="0"/>
              <a:t>)</a:t>
            </a:r>
            <a:r>
              <a:rPr lang="zh-TW" altLang="en-US" dirty="0"/>
              <a:t>於休息日及放假日參加，非自行前往，仍</a:t>
            </a:r>
            <a:r>
              <a:rPr lang="zh-TW" altLang="en-US" b="1" dirty="0"/>
              <a:t>得</a:t>
            </a:r>
            <a:r>
              <a:rPr lang="zh-TW" altLang="en-US" dirty="0"/>
              <a:t>由服務機關予以補休</a:t>
            </a:r>
            <a:r>
              <a:rPr lang="en-US" altLang="zh-TW" dirty="0"/>
              <a:t>(</a:t>
            </a:r>
            <a:r>
              <a:rPr lang="zh-TW" altLang="en-US" dirty="0"/>
              <a:t>該補休性質應視為加班補休以外之「其他補休」。</a:t>
            </a:r>
            <a:endParaRPr lang="en-US" altLang="zh-TW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行政院人事行政總處</a:t>
            </a: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5</a:t>
            </a:r>
            <a:r>
              <a:rPr lang="zh-TW" altLang="en-US" dirty="0"/>
              <a:t>日總處培字第</a:t>
            </a:r>
            <a:r>
              <a:rPr lang="en-US" altLang="zh-TW" dirty="0"/>
              <a:t>11230289053</a:t>
            </a:r>
            <a:r>
              <a:rPr lang="zh-TW" altLang="en-US" dirty="0"/>
              <a:t>號函。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A0F46FF5-6F23-C632-332A-83020D397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85990" y="424760"/>
            <a:ext cx="8682010" cy="57955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/>
              <a:t>小天於休息日或放假日參加活動或研習可以補休嗎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135BEFED-345B-D7EE-D272-B28A27842C08}"/>
              </a:ext>
            </a:extLst>
          </p:cNvPr>
          <p:cNvSpPr txBox="1">
            <a:spLocks/>
          </p:cNvSpPr>
          <p:nvPr/>
        </p:nvSpPr>
        <p:spPr>
          <a:xfrm>
            <a:off x="938787" y="1728707"/>
            <a:ext cx="837765" cy="579555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defPPr>
              <a:defRPr lang="zh-TW"/>
            </a:defPPr>
            <a:lvl1pPr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buNone/>
              <a:defRPr lang="zh-TW" sz="3800" b="1" i="0" kern="1200" cap="all" spc="300" baseline="0">
                <a:solidFill>
                  <a:schemeClr val="bg1"/>
                </a:solidFill>
                <a:latin typeface="+mj-ea"/>
                <a:ea typeface="+mj-ea" panose="020B0503030403020204" pitchFamily="34" charset="0"/>
                <a:cs typeface="+mj-cs"/>
              </a:defRPr>
            </a:lvl1pPr>
          </a:lstStyle>
          <a:p>
            <a:r>
              <a:rPr lang="en-US" altLang="zh-TW" dirty="0"/>
              <a:t>A2</a:t>
            </a:r>
            <a:endParaRPr lang="en-US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70B8AF4-95A7-7066-BEC0-FC7152787515}"/>
              </a:ext>
            </a:extLst>
          </p:cNvPr>
          <p:cNvSpPr txBox="1">
            <a:spLocks/>
          </p:cNvSpPr>
          <p:nvPr/>
        </p:nvSpPr>
        <p:spPr>
          <a:xfrm>
            <a:off x="877824" y="4308047"/>
            <a:ext cx="540272" cy="1015146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defPPr>
              <a:defRPr lang="zh-TW"/>
            </a:defPPr>
            <a:lvl1pPr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buNone/>
              <a:defRPr lang="zh-TW" sz="3800" b="1" i="0" kern="1200" cap="all" spc="300" baseline="0">
                <a:solidFill>
                  <a:schemeClr val="bg1"/>
                </a:solidFill>
                <a:latin typeface="+mj-ea"/>
                <a:ea typeface="+mj-ea" panose="020B0503030403020204" pitchFamily="34" charset="0"/>
                <a:cs typeface="+mj-cs"/>
              </a:defRPr>
            </a:lvl1pPr>
          </a:lstStyle>
          <a:p>
            <a:r>
              <a:rPr lang="zh-TW" altLang="en-US" dirty="0"/>
              <a:t>案例</a:t>
            </a:r>
            <a:endParaRPr lang="en-US" altLang="en-US" dirty="0"/>
          </a:p>
        </p:txBody>
      </p:sp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6F2F30CD-4C73-78FB-AB16-35FE2BEBA3FC}"/>
              </a:ext>
            </a:extLst>
          </p:cNvPr>
          <p:cNvSpPr txBox="1">
            <a:spLocks/>
          </p:cNvSpPr>
          <p:nvPr/>
        </p:nvSpPr>
        <p:spPr>
          <a:xfrm>
            <a:off x="1985989" y="4290774"/>
            <a:ext cx="7985761" cy="71845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defPPr>
              <a:defRPr lang="zh-TW"/>
            </a:defPPr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 b="0" i="0" kern="1200" spc="100" baseline="0">
                <a:solidFill>
                  <a:schemeClr val="bg1"/>
                </a:solidFill>
                <a:latin typeface="+mn-ea"/>
                <a:ea typeface="+mn-ea" panose="020B0503030403020204" pitchFamily="34" charset="0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/>
              <a:t>小天經指派周六早上</a:t>
            </a:r>
            <a:r>
              <a:rPr lang="en-US" altLang="zh-TW" dirty="0"/>
              <a:t>9</a:t>
            </a:r>
            <a:r>
              <a:rPr lang="zh-TW" altLang="en-US" dirty="0"/>
              <a:t>點到下午</a:t>
            </a:r>
            <a:r>
              <a:rPr lang="en-US" altLang="zh-TW" dirty="0"/>
              <a:t>5</a:t>
            </a:r>
            <a:r>
              <a:rPr lang="zh-TW" altLang="en-US" dirty="0"/>
              <a:t>點參加相關研習課程，可至差勤系統申請「公假」，時間為早上</a:t>
            </a:r>
            <a:r>
              <a:rPr lang="en-US" altLang="zh-TW" dirty="0"/>
              <a:t>9</a:t>
            </a:r>
            <a:r>
              <a:rPr lang="zh-TW" altLang="en-US" dirty="0"/>
              <a:t>點至下午</a:t>
            </a:r>
            <a:r>
              <a:rPr lang="en-US" altLang="zh-TW" dirty="0"/>
              <a:t>5</a:t>
            </a:r>
            <a:r>
              <a:rPr lang="zh-TW" altLang="en-US" dirty="0"/>
              <a:t>點，共</a:t>
            </a:r>
            <a:r>
              <a:rPr lang="en-US" altLang="zh-TW" dirty="0"/>
              <a:t>7</a:t>
            </a:r>
            <a:r>
              <a:rPr lang="zh-TW" altLang="en-US" dirty="0"/>
              <a:t>小時</a:t>
            </a:r>
            <a:r>
              <a:rPr lang="en-US" altLang="zh-TW" dirty="0"/>
              <a:t>(</a:t>
            </a:r>
            <a:r>
              <a:rPr lang="zh-TW" altLang="en-US" dirty="0"/>
              <a:t>中午扣</a:t>
            </a:r>
            <a:r>
              <a:rPr lang="en-US" altLang="zh-TW" dirty="0"/>
              <a:t>1</a:t>
            </a:r>
            <a:r>
              <a:rPr lang="zh-TW" altLang="en-US" dirty="0"/>
              <a:t>小時</a:t>
            </a:r>
            <a:r>
              <a:rPr lang="en-US" altLang="zh-TW" dirty="0"/>
              <a:t>)</a:t>
            </a:r>
            <a:r>
              <a:rPr lang="zh-TW" altLang="en-US" dirty="0"/>
              <a:t>，並得勾選補休</a:t>
            </a:r>
            <a:r>
              <a:rPr lang="en-US" altLang="zh-TW" dirty="0"/>
              <a:t>7</a:t>
            </a:r>
            <a:r>
              <a:rPr lang="zh-TW" altLang="en-US" dirty="0"/>
              <a:t>小時。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230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0A1C7-3D3B-FE6B-0362-635A2C7A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837765" cy="579555"/>
          </a:xfrm>
        </p:spPr>
        <p:txBody>
          <a:bodyPr/>
          <a:lstStyle/>
          <a:p>
            <a:r>
              <a:rPr lang="en-US" altLang="zh-TW" dirty="0"/>
              <a:t>Q3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31E5FA0-1B57-0803-AA24-A5A29D57F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5990" y="1554698"/>
            <a:ext cx="6165233" cy="72477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/>
              <a:t>本校差勤系統首頁已建置個人「補休屆期」資料，含括因加班、出差、公假可補休時數，小飛及其主管可隨時查詢，以妥為及早規劃補休假事宜。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A0F46FF5-6F23-C632-332A-83020D397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85990" y="424760"/>
            <a:ext cx="8682010" cy="7247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/>
              <a:t>小飛要如何查詢加班未補休時數？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135BEFED-345B-D7EE-D272-B28A27842C08}"/>
              </a:ext>
            </a:extLst>
          </p:cNvPr>
          <p:cNvSpPr txBox="1">
            <a:spLocks/>
          </p:cNvSpPr>
          <p:nvPr/>
        </p:nvSpPr>
        <p:spPr>
          <a:xfrm>
            <a:off x="921369" y="1554698"/>
            <a:ext cx="837765" cy="579555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defPPr>
              <a:defRPr lang="zh-TW"/>
            </a:defPPr>
            <a:lvl1pPr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buNone/>
              <a:defRPr lang="zh-TW" sz="3800" b="1" i="0" kern="1200" cap="all" spc="300" baseline="0">
                <a:solidFill>
                  <a:schemeClr val="bg1"/>
                </a:solidFill>
                <a:latin typeface="+mj-ea"/>
                <a:ea typeface="+mj-ea" panose="020B0503030403020204" pitchFamily="34" charset="0"/>
                <a:cs typeface="+mj-cs"/>
              </a:defRPr>
            </a:lvl1pPr>
          </a:lstStyle>
          <a:p>
            <a:r>
              <a:rPr lang="en-US" altLang="zh-TW" dirty="0"/>
              <a:t>A3</a:t>
            </a:r>
            <a:endParaRPr lang="en-US" altLang="en-US" dirty="0"/>
          </a:p>
        </p:txBody>
      </p:sp>
      <p:pic>
        <p:nvPicPr>
          <p:cNvPr id="4" name="圖片 3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529165B1-755B-E19F-8591-55F59DEF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079" y="1554698"/>
            <a:ext cx="2695951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C16341-816A-C526-051E-829729DB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謝謝聆聽</a:t>
            </a:r>
          </a:p>
        </p:txBody>
      </p:sp>
      <p:pic>
        <p:nvPicPr>
          <p:cNvPr id="3" name="圖片 2" descr="一張含有 符號, 標誌, 字型, 象徵物 的圖片&#10;&#10;AI 產生的內容可能不正確。">
            <a:extLst>
              <a:ext uri="{FF2B5EF4-FFF2-40B4-BE49-F238E27FC236}">
                <a16:creationId xmlns:a16="http://schemas.microsoft.com/office/drawing/2014/main" id="{944A3D39-2F51-57AE-CC4A-984A4606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5627" y="1097149"/>
            <a:ext cx="1775025" cy="17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6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字版面配置區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62102" y="1785039"/>
            <a:ext cx="2333898" cy="1056785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ctr" rtl="0" fontAlgn="base">
              <a:spcBef>
                <a:spcPts val="400"/>
              </a:spcBef>
              <a:spcAft>
                <a:spcPts val="600"/>
              </a:spcAft>
              <a:buNone/>
            </a:pPr>
            <a:r>
              <a:rPr lang="zh-TW" altLang="en-US" sz="3200" b="0" i="0" u="none" strike="noStrike" spc="0" dirty="0">
                <a:solidFill>
                  <a:schemeClr val="bg1"/>
                </a:solidFill>
                <a:effectLst/>
                <a:latin typeface="Microsoft JhengHei UI" panose="020B0504020202020204" pitchFamily="34" charset="77"/>
                <a:ea typeface="Microsoft JhengHei UI"/>
              </a:rPr>
              <a:t>司法院釋字第</a:t>
            </a:r>
            <a:r>
              <a:rPr lang="en-US" altLang="zh-TW" sz="3200" b="0" i="0" u="none" strike="noStrike" spc="0" dirty="0">
                <a:solidFill>
                  <a:schemeClr val="bg1"/>
                </a:solidFill>
                <a:effectLst/>
                <a:latin typeface="Microsoft JhengHei UI" panose="020B0504020202020204" pitchFamily="34" charset="77"/>
                <a:ea typeface="Microsoft JhengHei UI"/>
              </a:rPr>
              <a:t>785</a:t>
            </a:r>
            <a:r>
              <a:rPr lang="zh-TW" altLang="en-US" sz="3200" b="0" i="0" u="none" strike="noStrike" spc="0" dirty="0">
                <a:solidFill>
                  <a:schemeClr val="bg1"/>
                </a:solidFill>
                <a:effectLst/>
                <a:latin typeface="Microsoft JhengHei UI" panose="020B0504020202020204" pitchFamily="34" charset="77"/>
                <a:ea typeface="Microsoft JhengHei UI"/>
              </a:rPr>
              <a:t>號解釋</a:t>
            </a:r>
            <a:endParaRPr lang="zh-TW" sz="3200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31D4629F-9126-412F-0F32-C4D9D6275B76}"/>
              </a:ext>
            </a:extLst>
          </p:cNvPr>
          <p:cNvSpPr/>
          <p:nvPr/>
        </p:nvSpPr>
        <p:spPr>
          <a:xfrm>
            <a:off x="4218650" y="2929049"/>
            <a:ext cx="1450630" cy="59485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4ADFCE2-14F6-8E87-F9BD-88C5BE163E25}"/>
              </a:ext>
            </a:extLst>
          </p:cNvPr>
          <p:cNvSpPr txBox="1"/>
          <p:nvPr/>
        </p:nvSpPr>
        <p:spPr>
          <a:xfrm>
            <a:off x="7602582" y="1797667"/>
            <a:ext cx="3553098" cy="148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b="1" spc="-10" dirty="0">
                <a:solidFill>
                  <a:schemeClr val="bg1">
                    <a:lumMod val="95000"/>
                  </a:schemeClr>
                </a:solidFill>
                <a:latin typeface="微軟正黑體"/>
                <a:cs typeface="微軟正黑體"/>
              </a:rPr>
              <a:t>訂定框架性規範</a:t>
            </a:r>
            <a:endParaRPr lang="en-US" altLang="zh-TW" sz="2400" b="1" spc="-10" dirty="0">
              <a:solidFill>
                <a:schemeClr val="bg1">
                  <a:lumMod val="95000"/>
                </a:schemeClr>
              </a:solidFill>
              <a:latin typeface="微軟正黑體"/>
              <a:cs typeface="微軟正黑體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1800" spc="-10" dirty="0">
                <a:solidFill>
                  <a:schemeClr val="bg1">
                    <a:lumMod val="95000"/>
                  </a:schemeClr>
                </a:solidFill>
                <a:latin typeface="微軟正黑體"/>
                <a:cs typeface="微軟正黑體"/>
              </a:rPr>
              <a:t>服勤時數之合理</a:t>
            </a:r>
            <a:r>
              <a:rPr lang="zh-TW" altLang="en-US" spc="-10" dirty="0">
                <a:solidFill>
                  <a:schemeClr val="bg1">
                    <a:lumMod val="95000"/>
                  </a:schemeClr>
                </a:solidFill>
                <a:latin typeface="微軟正黑體"/>
                <a:cs typeface="微軟正黑體"/>
              </a:rPr>
              <a:t>規範</a:t>
            </a:r>
            <a:endParaRPr lang="zh-TW" altLang="en-US" sz="1800" spc="-10" dirty="0">
              <a:solidFill>
                <a:schemeClr val="bg1">
                  <a:lumMod val="95000"/>
                </a:schemeClr>
              </a:solidFill>
              <a:latin typeface="微軟正黑體"/>
              <a:cs typeface="微軟正黑體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1800" spc="-10" dirty="0">
                <a:solidFill>
                  <a:schemeClr val="bg1">
                    <a:lumMod val="95000"/>
                  </a:schemeClr>
                </a:solidFill>
                <a:latin typeface="微軟正黑體"/>
                <a:cs typeface="微軟正黑體"/>
              </a:rPr>
              <a:t>服勤與休假之頻率</a:t>
            </a:r>
            <a:endParaRPr lang="en-US" altLang="zh-TW" sz="1800" spc="-10" dirty="0">
              <a:solidFill>
                <a:schemeClr val="bg1">
                  <a:lumMod val="95000"/>
                </a:schemeClr>
              </a:solidFill>
              <a:latin typeface="微軟正黑體"/>
              <a:cs typeface="微軟正黑體"/>
            </a:endParaRPr>
          </a:p>
        </p:txBody>
      </p:sp>
      <p:sp>
        <p:nvSpPr>
          <p:cNvPr id="6" name="流程圖: 結束點 5">
            <a:extLst>
              <a:ext uri="{FF2B5EF4-FFF2-40B4-BE49-F238E27FC236}">
                <a16:creationId xmlns:a16="http://schemas.microsoft.com/office/drawing/2014/main" id="{0A06B002-8E0B-9A3E-36FA-1591AA13664F}"/>
              </a:ext>
            </a:extLst>
          </p:cNvPr>
          <p:cNvSpPr/>
          <p:nvPr/>
        </p:nvSpPr>
        <p:spPr>
          <a:xfrm>
            <a:off x="643780" y="1550779"/>
            <a:ext cx="1724297" cy="685800"/>
          </a:xfrm>
          <a:prstGeom prst="flowChartTerminator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45050"/>
            <a:ext cx="1237923" cy="532094"/>
          </a:xfrm>
        </p:spPr>
        <p:txBody>
          <a:bodyPr rtlCol="0"/>
          <a:lstStyle>
            <a:defPPr>
              <a:defRPr lang="zh-TW"/>
            </a:defPPr>
          </a:lstStyle>
          <a:p>
            <a:pPr algn="ctr" rtl="0">
              <a:lnSpc>
                <a:spcPct val="85000"/>
              </a:lnSpc>
            </a:pPr>
            <a:r>
              <a:rPr lang="zh-TW" altLang="en-US" spc="-15" dirty="0"/>
              <a:t>背</a:t>
            </a:r>
            <a:r>
              <a:rPr lang="zh-TW" altLang="en-US" spc="-10" dirty="0"/>
              <a:t>景</a:t>
            </a:r>
            <a:endParaRPr lang="zh-TW" sz="3800" spc="300" dirty="0">
              <a:solidFill>
                <a:schemeClr val="bg1"/>
              </a:solidFill>
              <a:latin typeface="Microsoft JhengHei UI" panose="020B0504020200020000" pitchFamily="34" charset="0"/>
              <a:ea typeface="Microsoft JhengHei UI"/>
              <a:cs typeface="Posterama" panose="020B0504020200020000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D7EDCB-FB7D-530C-81AC-D2FEB7185DF7}"/>
              </a:ext>
            </a:extLst>
          </p:cNvPr>
          <p:cNvSpPr txBox="1"/>
          <p:nvPr/>
        </p:nvSpPr>
        <p:spPr>
          <a:xfrm>
            <a:off x="4218650" y="2938433"/>
            <a:ext cx="1450630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Microsoft JhengHei UI" panose="020B0504020202020204" pitchFamily="34" charset="77"/>
                <a:ea typeface="Microsoft JhengHei UI"/>
              </a:rPr>
              <a:t>健康權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2709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spc="-5" dirty="0"/>
              <a:t>辦公時數原</a:t>
            </a:r>
            <a:r>
              <a:rPr lang="zh-TW" altLang="en-US" dirty="0"/>
              <a:t>則</a:t>
            </a:r>
            <a:endParaRPr lang="zh-TW" dirty="0"/>
          </a:p>
        </p:txBody>
      </p:sp>
      <p:sp>
        <p:nvSpPr>
          <p:cNvPr id="13" name="手繪多邊形​​(F) 1">
            <a:extLst>
              <a:ext uri="{FF2B5EF4-FFF2-40B4-BE49-F238E27FC236}">
                <a16:creationId xmlns:a16="http://schemas.microsoft.com/office/drawing/2014/main" id="{FC8BDB34-5748-CD2D-DE1D-D93620796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36423" y="3162299"/>
            <a:ext cx="1755576" cy="2472268"/>
          </a:xfrm>
          <a:custGeom>
            <a:avLst/>
            <a:gdLst>
              <a:gd name="connsiteX0" fmla="*/ 1236134 w 1755576"/>
              <a:gd name="connsiteY0" fmla="*/ 0 h 2472268"/>
              <a:gd name="connsiteX1" fmla="*/ 1717293 w 1755576"/>
              <a:gd name="connsiteY1" fmla="*/ 97142 h 2472268"/>
              <a:gd name="connsiteX2" fmla="*/ 1755576 w 1755576"/>
              <a:gd name="connsiteY2" fmla="*/ 117921 h 2472268"/>
              <a:gd name="connsiteX3" fmla="*/ 1755576 w 1755576"/>
              <a:gd name="connsiteY3" fmla="*/ 656149 h 2472268"/>
              <a:gd name="connsiteX4" fmla="*/ 1673087 w 1755576"/>
              <a:gd name="connsiteY4" fmla="*/ 588089 h 2472268"/>
              <a:gd name="connsiteX5" fmla="*/ 1236134 w 1755576"/>
              <a:gd name="connsiteY5" fmla="*/ 454618 h 2472268"/>
              <a:gd name="connsiteX6" fmla="*/ 454618 w 1755576"/>
              <a:gd name="connsiteY6" fmla="*/ 1236134 h 2472268"/>
              <a:gd name="connsiteX7" fmla="*/ 1236134 w 1755576"/>
              <a:gd name="connsiteY7" fmla="*/ 2017650 h 2472268"/>
              <a:gd name="connsiteX8" fmla="*/ 1673087 w 1755576"/>
              <a:gd name="connsiteY8" fmla="*/ 1884180 h 2472268"/>
              <a:gd name="connsiteX9" fmla="*/ 1755576 w 1755576"/>
              <a:gd name="connsiteY9" fmla="*/ 1816120 h 2472268"/>
              <a:gd name="connsiteX10" fmla="*/ 1755576 w 1755576"/>
              <a:gd name="connsiteY10" fmla="*/ 2354348 h 2472268"/>
              <a:gd name="connsiteX11" fmla="*/ 1717293 w 1755576"/>
              <a:gd name="connsiteY11" fmla="*/ 2375127 h 2472268"/>
              <a:gd name="connsiteX12" fmla="*/ 1236134 w 1755576"/>
              <a:gd name="connsiteY12" fmla="*/ 2472268 h 2472268"/>
              <a:gd name="connsiteX13" fmla="*/ 0 w 1755576"/>
              <a:gd name="connsiteY13" fmla="*/ 1236134 h 2472268"/>
              <a:gd name="connsiteX14" fmla="*/ 1236134 w 1755576"/>
              <a:gd name="connsiteY14" fmla="*/ 0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5576" h="2472268">
                <a:moveTo>
                  <a:pt x="1236134" y="0"/>
                </a:moveTo>
                <a:cubicBezTo>
                  <a:pt x="1406809" y="0"/>
                  <a:pt x="1569404" y="34590"/>
                  <a:pt x="1717293" y="97142"/>
                </a:cubicBezTo>
                <a:lnTo>
                  <a:pt x="1755576" y="117921"/>
                </a:lnTo>
                <a:lnTo>
                  <a:pt x="1755576" y="656149"/>
                </a:lnTo>
                <a:lnTo>
                  <a:pt x="1673087" y="588089"/>
                </a:lnTo>
                <a:cubicBezTo>
                  <a:pt x="1548356" y="503823"/>
                  <a:pt x="1397991" y="454618"/>
                  <a:pt x="1236134" y="454618"/>
                </a:cubicBezTo>
                <a:cubicBezTo>
                  <a:pt x="804515" y="454618"/>
                  <a:pt x="454618" y="804515"/>
                  <a:pt x="454618" y="1236134"/>
                </a:cubicBezTo>
                <a:cubicBezTo>
                  <a:pt x="454618" y="1667753"/>
                  <a:pt x="804515" y="2017650"/>
                  <a:pt x="1236134" y="2017650"/>
                </a:cubicBezTo>
                <a:cubicBezTo>
                  <a:pt x="1397991" y="2017650"/>
                  <a:pt x="1548356" y="1968446"/>
                  <a:pt x="1673087" y="1884180"/>
                </a:cubicBezTo>
                <a:lnTo>
                  <a:pt x="1755576" y="1816120"/>
                </a:lnTo>
                <a:lnTo>
                  <a:pt x="1755576" y="2354348"/>
                </a:lnTo>
                <a:lnTo>
                  <a:pt x="1717293" y="2375127"/>
                </a:lnTo>
                <a:cubicBezTo>
                  <a:pt x="1569404" y="2437679"/>
                  <a:pt x="1406809" y="2472268"/>
                  <a:pt x="1236134" y="2472268"/>
                </a:cubicBezTo>
                <a:cubicBezTo>
                  <a:pt x="553436" y="2472268"/>
                  <a:pt x="0" y="1918832"/>
                  <a:pt x="0" y="1236134"/>
                </a:cubicBezTo>
                <a:cubicBezTo>
                  <a:pt x="0" y="553436"/>
                  <a:pt x="553436" y="0"/>
                  <a:pt x="1236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3716DCC-540F-039D-A0B0-1903ABB38458}"/>
              </a:ext>
            </a:extLst>
          </p:cNvPr>
          <p:cNvSpPr txBox="1"/>
          <p:nvPr/>
        </p:nvSpPr>
        <p:spPr>
          <a:xfrm>
            <a:off x="1236615" y="1999524"/>
            <a:ext cx="8743407" cy="229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508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每日辦公時數</a:t>
            </a:r>
            <a:r>
              <a:rPr lang="en-US" altLang="zh-TW" sz="20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8</a:t>
            </a:r>
            <a:r>
              <a:rPr lang="zh-TW" altLang="en-US" sz="20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小時、每週辦公總時數</a:t>
            </a:r>
            <a:r>
              <a:rPr lang="en-US" altLang="zh-TW" sz="20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40</a:t>
            </a:r>
            <a:r>
              <a:rPr lang="zh-TW" altLang="en-US" sz="20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小時</a:t>
            </a:r>
            <a:endParaRPr lang="en-US" altLang="zh-TW" sz="2000" spc="35" dirty="0">
              <a:solidFill>
                <a:schemeClr val="tx1">
                  <a:lumMod val="95000"/>
                  <a:lumOff val="5000"/>
                </a:schemeClr>
              </a:solidFill>
              <a:latin typeface="微軟正黑體"/>
              <a:cs typeface="微軟正黑體"/>
            </a:endParaRPr>
          </a:p>
          <a:p>
            <a:pPr marL="285750" marR="508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每日工時（正常＋加班）上限</a:t>
            </a:r>
            <a:r>
              <a:rPr lang="en-US" altLang="zh-TW" sz="2800" b="1" spc="30" dirty="0">
                <a:solidFill>
                  <a:srgbClr val="FF0000"/>
                </a:solidFill>
                <a:latin typeface="微軟正黑體"/>
                <a:cs typeface="微軟正黑體"/>
              </a:rPr>
              <a:t>12</a:t>
            </a:r>
            <a:r>
              <a:rPr lang="zh-TW" altLang="en-US" sz="20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小時</a:t>
            </a:r>
            <a:endParaRPr lang="en-US" altLang="zh-TW" sz="2000" spc="30" dirty="0">
              <a:solidFill>
                <a:schemeClr val="tx1">
                  <a:lumMod val="95000"/>
                  <a:lumOff val="5000"/>
                </a:schemeClr>
              </a:solidFill>
              <a:latin typeface="微軟正黑體"/>
              <a:cs typeface="微軟正黑體"/>
            </a:endParaRPr>
          </a:p>
          <a:p>
            <a:pPr marL="285750" marR="508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每月加班上限</a:t>
            </a:r>
            <a:r>
              <a:rPr lang="en-US" altLang="zh-TW" sz="2800" b="1" spc="30" dirty="0">
                <a:solidFill>
                  <a:srgbClr val="FF0000"/>
                </a:solidFill>
                <a:latin typeface="微軟正黑體"/>
                <a:cs typeface="微軟正黑體"/>
              </a:rPr>
              <a:t>60</a:t>
            </a:r>
            <a:r>
              <a:rPr lang="zh-TW" altLang="en-US" sz="20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小時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/>
              <a:cs typeface="微軟正黑體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C16C894-919F-B271-ED5D-68D939CD2576}"/>
              </a:ext>
            </a:extLst>
          </p:cNvPr>
          <p:cNvSpPr txBox="1"/>
          <p:nvPr/>
        </p:nvSpPr>
        <p:spPr>
          <a:xfrm>
            <a:off x="1254035" y="1173581"/>
            <a:ext cx="3999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公務員服務法</a:t>
            </a:r>
            <a:r>
              <a:rPr lang="en-US" altLang="zh-TW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§12Ⅰ</a:t>
            </a:r>
            <a:r>
              <a:rPr lang="zh-TW" altLang="en-US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、</a:t>
            </a:r>
            <a:r>
              <a:rPr lang="en-US" altLang="zh-TW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Ⅲ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AA02AAE-E464-B5F2-F66D-11D7D96568F5}"/>
              </a:ext>
            </a:extLst>
          </p:cNvPr>
          <p:cNvSpPr/>
          <p:nvPr/>
        </p:nvSpPr>
        <p:spPr>
          <a:xfrm>
            <a:off x="1236617" y="1164872"/>
            <a:ext cx="4110446" cy="52322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16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spc="-5" dirty="0"/>
              <a:t>延長辦公時數之要件</a:t>
            </a:r>
            <a:endParaRPr lang="zh-TW" dirty="0"/>
          </a:p>
        </p:txBody>
      </p:sp>
      <p:sp>
        <p:nvSpPr>
          <p:cNvPr id="13" name="手繪多邊形​​(F) 1">
            <a:extLst>
              <a:ext uri="{FF2B5EF4-FFF2-40B4-BE49-F238E27FC236}">
                <a16:creationId xmlns:a16="http://schemas.microsoft.com/office/drawing/2014/main" id="{FC8BDB34-5748-CD2D-DE1D-D93620796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36423" y="3162299"/>
            <a:ext cx="1755576" cy="2472268"/>
          </a:xfrm>
          <a:custGeom>
            <a:avLst/>
            <a:gdLst>
              <a:gd name="connsiteX0" fmla="*/ 1236134 w 1755576"/>
              <a:gd name="connsiteY0" fmla="*/ 0 h 2472268"/>
              <a:gd name="connsiteX1" fmla="*/ 1717293 w 1755576"/>
              <a:gd name="connsiteY1" fmla="*/ 97142 h 2472268"/>
              <a:gd name="connsiteX2" fmla="*/ 1755576 w 1755576"/>
              <a:gd name="connsiteY2" fmla="*/ 117921 h 2472268"/>
              <a:gd name="connsiteX3" fmla="*/ 1755576 w 1755576"/>
              <a:gd name="connsiteY3" fmla="*/ 656149 h 2472268"/>
              <a:gd name="connsiteX4" fmla="*/ 1673087 w 1755576"/>
              <a:gd name="connsiteY4" fmla="*/ 588089 h 2472268"/>
              <a:gd name="connsiteX5" fmla="*/ 1236134 w 1755576"/>
              <a:gd name="connsiteY5" fmla="*/ 454618 h 2472268"/>
              <a:gd name="connsiteX6" fmla="*/ 454618 w 1755576"/>
              <a:gd name="connsiteY6" fmla="*/ 1236134 h 2472268"/>
              <a:gd name="connsiteX7" fmla="*/ 1236134 w 1755576"/>
              <a:gd name="connsiteY7" fmla="*/ 2017650 h 2472268"/>
              <a:gd name="connsiteX8" fmla="*/ 1673087 w 1755576"/>
              <a:gd name="connsiteY8" fmla="*/ 1884180 h 2472268"/>
              <a:gd name="connsiteX9" fmla="*/ 1755576 w 1755576"/>
              <a:gd name="connsiteY9" fmla="*/ 1816120 h 2472268"/>
              <a:gd name="connsiteX10" fmla="*/ 1755576 w 1755576"/>
              <a:gd name="connsiteY10" fmla="*/ 2354348 h 2472268"/>
              <a:gd name="connsiteX11" fmla="*/ 1717293 w 1755576"/>
              <a:gd name="connsiteY11" fmla="*/ 2375127 h 2472268"/>
              <a:gd name="connsiteX12" fmla="*/ 1236134 w 1755576"/>
              <a:gd name="connsiteY12" fmla="*/ 2472268 h 2472268"/>
              <a:gd name="connsiteX13" fmla="*/ 0 w 1755576"/>
              <a:gd name="connsiteY13" fmla="*/ 1236134 h 2472268"/>
              <a:gd name="connsiteX14" fmla="*/ 1236134 w 1755576"/>
              <a:gd name="connsiteY14" fmla="*/ 0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5576" h="2472268">
                <a:moveTo>
                  <a:pt x="1236134" y="0"/>
                </a:moveTo>
                <a:cubicBezTo>
                  <a:pt x="1406809" y="0"/>
                  <a:pt x="1569404" y="34590"/>
                  <a:pt x="1717293" y="97142"/>
                </a:cubicBezTo>
                <a:lnTo>
                  <a:pt x="1755576" y="117921"/>
                </a:lnTo>
                <a:lnTo>
                  <a:pt x="1755576" y="656149"/>
                </a:lnTo>
                <a:lnTo>
                  <a:pt x="1673087" y="588089"/>
                </a:lnTo>
                <a:cubicBezTo>
                  <a:pt x="1548356" y="503823"/>
                  <a:pt x="1397991" y="454618"/>
                  <a:pt x="1236134" y="454618"/>
                </a:cubicBezTo>
                <a:cubicBezTo>
                  <a:pt x="804515" y="454618"/>
                  <a:pt x="454618" y="804515"/>
                  <a:pt x="454618" y="1236134"/>
                </a:cubicBezTo>
                <a:cubicBezTo>
                  <a:pt x="454618" y="1667753"/>
                  <a:pt x="804515" y="2017650"/>
                  <a:pt x="1236134" y="2017650"/>
                </a:cubicBezTo>
                <a:cubicBezTo>
                  <a:pt x="1397991" y="2017650"/>
                  <a:pt x="1548356" y="1968446"/>
                  <a:pt x="1673087" y="1884180"/>
                </a:cubicBezTo>
                <a:lnTo>
                  <a:pt x="1755576" y="1816120"/>
                </a:lnTo>
                <a:lnTo>
                  <a:pt x="1755576" y="2354348"/>
                </a:lnTo>
                <a:lnTo>
                  <a:pt x="1717293" y="2375127"/>
                </a:lnTo>
                <a:cubicBezTo>
                  <a:pt x="1569404" y="2437679"/>
                  <a:pt x="1406809" y="2472268"/>
                  <a:pt x="1236134" y="2472268"/>
                </a:cubicBezTo>
                <a:cubicBezTo>
                  <a:pt x="553436" y="2472268"/>
                  <a:pt x="0" y="1918832"/>
                  <a:pt x="0" y="1236134"/>
                </a:cubicBezTo>
                <a:cubicBezTo>
                  <a:pt x="0" y="553436"/>
                  <a:pt x="553436" y="0"/>
                  <a:pt x="1236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3716DCC-540F-039D-A0B0-1903ABB38458}"/>
              </a:ext>
            </a:extLst>
          </p:cNvPr>
          <p:cNvSpPr txBox="1"/>
          <p:nvPr/>
        </p:nvSpPr>
        <p:spPr>
          <a:xfrm>
            <a:off x="1236616" y="1999524"/>
            <a:ext cx="7872550" cy="18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508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經主管指派</a:t>
            </a:r>
            <a:endParaRPr lang="en-US" altLang="zh-TW" sz="2000" spc="35" dirty="0">
              <a:solidFill>
                <a:schemeClr val="tx1">
                  <a:lumMod val="95000"/>
                  <a:lumOff val="5000"/>
                </a:schemeClr>
              </a:solidFill>
              <a:latin typeface="微軟正黑體"/>
              <a:cs typeface="微軟正黑體"/>
            </a:endParaRPr>
          </a:p>
          <a:p>
            <a:pPr marL="342900" marR="508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於法定工時以外時間</a:t>
            </a:r>
            <a:endParaRPr lang="en-US" altLang="zh-TW" sz="2000" spc="30" dirty="0">
              <a:solidFill>
                <a:schemeClr val="tx1">
                  <a:lumMod val="95000"/>
                  <a:lumOff val="5000"/>
                </a:schemeClr>
              </a:solidFill>
              <a:latin typeface="微軟正黑體"/>
              <a:cs typeface="微軟正黑體"/>
            </a:endParaRPr>
          </a:p>
          <a:p>
            <a:pPr marL="285750" marR="508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執行職務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/>
              <a:cs typeface="微軟正黑體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C16C894-919F-B271-ED5D-68D939CD2576}"/>
              </a:ext>
            </a:extLst>
          </p:cNvPr>
          <p:cNvSpPr txBox="1"/>
          <p:nvPr/>
        </p:nvSpPr>
        <p:spPr>
          <a:xfrm>
            <a:off x="1254035" y="1173581"/>
            <a:ext cx="3642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公務人員保障法</a:t>
            </a:r>
            <a:r>
              <a:rPr lang="en-US" altLang="zh-TW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§23Ⅰ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AA02AAE-E464-B5F2-F66D-11D7D96568F5}"/>
              </a:ext>
            </a:extLst>
          </p:cNvPr>
          <p:cNvSpPr/>
          <p:nvPr/>
        </p:nvSpPr>
        <p:spPr>
          <a:xfrm>
            <a:off x="1236617" y="1164872"/>
            <a:ext cx="3642023" cy="52322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9155A2F-4730-1F4F-88EA-9A3A865F47EE}"/>
              </a:ext>
            </a:extLst>
          </p:cNvPr>
          <p:cNvSpPr txBox="1"/>
          <p:nvPr/>
        </p:nvSpPr>
        <p:spPr>
          <a:xfrm>
            <a:off x="1524002" y="2514179"/>
            <a:ext cx="7088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</a:rPr>
              <a:t>加班指派考量急迫、必要及合理性，並應併同檢視同仁當月加班情形</a:t>
            </a:r>
          </a:p>
        </p:txBody>
      </p:sp>
    </p:spTree>
    <p:extLst>
      <p:ext uri="{BB962C8B-B14F-4D97-AF65-F5344CB8AC3E}">
        <p14:creationId xmlns:p14="http://schemas.microsoft.com/office/powerpoint/2010/main" val="1764218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6F3810-D928-01D9-47A5-A57A31E5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加班時數之補償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A063302-6CA8-3A7A-6FAE-C02EB231A428}"/>
              </a:ext>
            </a:extLst>
          </p:cNvPr>
          <p:cNvSpPr txBox="1"/>
          <p:nvPr/>
        </p:nvSpPr>
        <p:spPr>
          <a:xfrm>
            <a:off x="1254035" y="1173581"/>
            <a:ext cx="760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公務人員保障法</a:t>
            </a:r>
            <a:r>
              <a:rPr lang="en-US" altLang="zh-TW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§23</a:t>
            </a:r>
            <a:r>
              <a:rPr lang="zh-TW" altLang="en-US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、各機關加班費支給辦法</a:t>
            </a:r>
            <a:r>
              <a:rPr lang="en-US" altLang="zh-TW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§6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A1A3215-C1DE-3557-BA9B-1C3994581B56}"/>
              </a:ext>
            </a:extLst>
          </p:cNvPr>
          <p:cNvSpPr/>
          <p:nvPr/>
        </p:nvSpPr>
        <p:spPr>
          <a:xfrm>
            <a:off x="1236617" y="1164872"/>
            <a:ext cx="7733212" cy="52322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971C6BA-989A-4040-739A-EBEAD554FA74}"/>
              </a:ext>
            </a:extLst>
          </p:cNvPr>
          <p:cNvSpPr txBox="1"/>
          <p:nvPr/>
        </p:nvSpPr>
        <p:spPr>
          <a:xfrm>
            <a:off x="1236615" y="1999524"/>
            <a:ext cx="8743407" cy="18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508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補償方式：加班費或補休假</a:t>
            </a:r>
            <a:endParaRPr lang="en-US" altLang="zh-TW" sz="2000" spc="35" dirty="0">
              <a:solidFill>
                <a:schemeClr val="tx1">
                  <a:lumMod val="95000"/>
                  <a:lumOff val="5000"/>
                </a:schemeClr>
              </a:solidFill>
              <a:latin typeface="微軟正黑體"/>
              <a:cs typeface="微軟正黑體"/>
            </a:endParaRPr>
          </a:p>
          <a:p>
            <a:pPr marL="285750" marR="508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補休假期限：加班後</a:t>
            </a:r>
            <a:r>
              <a:rPr lang="en-US" altLang="zh-TW" sz="20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2</a:t>
            </a:r>
            <a:r>
              <a:rPr lang="zh-TW" altLang="en-US" sz="20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年內休畢</a:t>
            </a:r>
            <a:endParaRPr lang="en-US" altLang="zh-TW" sz="2000" spc="30" dirty="0">
              <a:solidFill>
                <a:schemeClr val="tx1">
                  <a:lumMod val="95000"/>
                  <a:lumOff val="5000"/>
                </a:schemeClr>
              </a:solidFill>
              <a:latin typeface="微軟正黑體"/>
              <a:cs typeface="微軟正黑體"/>
            </a:endParaRPr>
          </a:p>
          <a:p>
            <a:pPr marL="285750" marR="508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cs typeface="微軟正黑體"/>
              </a:rPr>
              <a:t>遷調人員：可於原補休假期限內至新機關續行補休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30413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7EEA7-2D28-D0D1-7554-EC767F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加班補休期限屆滿之結算機制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E69E70-F92E-8CB6-EA66-F11273994BBC}"/>
              </a:ext>
            </a:extLst>
          </p:cNvPr>
          <p:cNvSpPr txBox="1"/>
          <p:nvPr/>
        </p:nvSpPr>
        <p:spPr>
          <a:xfrm>
            <a:off x="1105990" y="808666"/>
            <a:ext cx="1024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公務人員保障暨培訓委員會</a:t>
            </a:r>
            <a:r>
              <a:rPr lang="en-US" altLang="zh-TW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113</a:t>
            </a:r>
            <a:r>
              <a:rPr lang="zh-TW" altLang="en-US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年</a:t>
            </a:r>
            <a:r>
              <a:rPr lang="en-US" altLang="zh-TW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1</a:t>
            </a:r>
            <a:r>
              <a:rPr lang="zh-TW" altLang="en-US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月</a:t>
            </a:r>
            <a:r>
              <a:rPr lang="en-US" altLang="zh-TW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2</a:t>
            </a:r>
            <a:r>
              <a:rPr lang="zh-TW" altLang="en-US" sz="28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日</a:t>
            </a:r>
            <a:r>
              <a:rPr lang="zh-TW" altLang="en-US" sz="24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公保字第</a:t>
            </a:r>
            <a:r>
              <a:rPr lang="en-US" altLang="zh-TW" sz="24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1120014677</a:t>
            </a:r>
            <a:r>
              <a:rPr lang="zh-TW" altLang="en-US" sz="2400" b="1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號函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4FAF10C-3FA6-5F6B-0A37-AB5A477810FD}"/>
              </a:ext>
            </a:extLst>
          </p:cNvPr>
          <p:cNvSpPr/>
          <p:nvPr/>
        </p:nvSpPr>
        <p:spPr>
          <a:xfrm>
            <a:off x="1088572" y="799957"/>
            <a:ext cx="10241586" cy="52322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8E24E4F-27F6-8FC4-9C91-CA5EC8A8284C}"/>
              </a:ext>
            </a:extLst>
          </p:cNvPr>
          <p:cNvSpPr/>
          <p:nvPr/>
        </p:nvSpPr>
        <p:spPr>
          <a:xfrm>
            <a:off x="1733004" y="1683995"/>
            <a:ext cx="2946546" cy="7641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0AE182C-DBFB-7F62-929A-12F56ED716BC}"/>
              </a:ext>
            </a:extLst>
          </p:cNvPr>
          <p:cNvSpPr txBox="1"/>
          <p:nvPr/>
        </p:nvSpPr>
        <p:spPr>
          <a:xfrm>
            <a:off x="2626631" y="1727538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b="1" dirty="0">
                <a:solidFill>
                  <a:schemeClr val="accent3">
                    <a:lumMod val="75000"/>
                  </a:schemeClr>
                </a:solidFill>
              </a:rPr>
              <a:t>前提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F93DD68-8026-16D6-F353-656307F6B01A}"/>
              </a:ext>
            </a:extLst>
          </p:cNvPr>
          <p:cNvSpPr/>
          <p:nvPr/>
        </p:nvSpPr>
        <p:spPr>
          <a:xfrm>
            <a:off x="1733003" y="2908663"/>
            <a:ext cx="2946547" cy="1942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4244FBB-7A29-96A6-4731-BF26723FA158}"/>
              </a:ext>
            </a:extLst>
          </p:cNvPr>
          <p:cNvSpPr txBox="1"/>
          <p:nvPr/>
        </p:nvSpPr>
        <p:spPr>
          <a:xfrm>
            <a:off x="1733006" y="306541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機關因業務需要致無從補休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92A2A5B-E711-827D-C85A-B8319B925824}"/>
              </a:ext>
            </a:extLst>
          </p:cNvPr>
          <p:cNvSpPr txBox="1"/>
          <p:nvPr/>
        </p:nvSpPr>
        <p:spPr>
          <a:xfrm>
            <a:off x="1733004" y="3591503"/>
            <a:ext cx="298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公務人員舉證曾於補休期限內向機關申請補休，並留存機關曾否准事證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F5BCC21D-098A-7E00-6CD0-DA660BFF589E}"/>
              </a:ext>
            </a:extLst>
          </p:cNvPr>
          <p:cNvSpPr/>
          <p:nvPr/>
        </p:nvSpPr>
        <p:spPr>
          <a:xfrm>
            <a:off x="6997335" y="1688791"/>
            <a:ext cx="2946546" cy="7641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FB3122B-5A82-33C8-1E8A-6F854C50D019}"/>
              </a:ext>
            </a:extLst>
          </p:cNvPr>
          <p:cNvSpPr txBox="1"/>
          <p:nvPr/>
        </p:nvSpPr>
        <p:spPr>
          <a:xfrm>
            <a:off x="7890962" y="1732334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b="1" dirty="0">
                <a:solidFill>
                  <a:schemeClr val="accent3">
                    <a:lumMod val="75000"/>
                  </a:schemeClr>
                </a:solidFill>
              </a:rPr>
              <a:t>方式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B6278F0-14D3-295C-A95D-AA935457FAA4}"/>
              </a:ext>
            </a:extLst>
          </p:cNvPr>
          <p:cNvSpPr txBox="1"/>
          <p:nvPr/>
        </p:nvSpPr>
        <p:spPr>
          <a:xfrm>
            <a:off x="7228114" y="2908663"/>
            <a:ext cx="2595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原則：計發加班費</a:t>
            </a:r>
            <a:endParaRPr lang="en-US" altLang="zh-TW" dirty="0"/>
          </a:p>
          <a:p>
            <a:endParaRPr lang="en-US" altLang="zh-TW" dirty="0"/>
          </a:p>
          <a:p>
            <a:pPr algn="l"/>
            <a:endParaRPr lang="zh-TW" altLang="en-US" sz="1800" b="0" i="0" u="none" strike="noStrike" baseline="0" dirty="0">
              <a:solidFill>
                <a:srgbClr val="000000"/>
              </a:solidFill>
              <a:latin typeface="....."/>
            </a:endParaRPr>
          </a:p>
          <a:p>
            <a:r>
              <a:rPr lang="zh-TW" altLang="en-US" sz="1800" b="0" i="0" u="none" strike="noStrike" baseline="0" dirty="0">
                <a:latin typeface="....."/>
              </a:rPr>
              <a:t>例外：行政獎勵</a:t>
            </a:r>
            <a:endParaRPr lang="zh-TW" altLang="en-US" dirty="0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E4869A0E-440F-B2A8-99D3-284DDFCE7E27}"/>
              </a:ext>
            </a:extLst>
          </p:cNvPr>
          <p:cNvSpPr/>
          <p:nvPr/>
        </p:nvSpPr>
        <p:spPr>
          <a:xfrm rot="5400000">
            <a:off x="5743470" y="1913476"/>
            <a:ext cx="377006" cy="325006"/>
          </a:xfrm>
          <a:prstGeom prst="triangl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01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形 6">
            <a:extLst>
              <a:ext uri="{FF2B5EF4-FFF2-40B4-BE49-F238E27FC236}">
                <a16:creationId xmlns:a16="http://schemas.microsoft.com/office/drawing/2014/main" id="{55F8FBEA-BE14-EA6F-8B51-F9B36C04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73"/>
          <a:stretch>
            <a:fillRect/>
          </a:stretch>
        </p:blipFill>
        <p:spPr>
          <a:xfrm>
            <a:off x="10667617" y="3226547"/>
            <a:ext cx="1524382" cy="2018899"/>
          </a:xfrm>
          <a:custGeom>
            <a:avLst/>
            <a:gdLst>
              <a:gd name="connsiteX0" fmla="*/ 0 w 1524382"/>
              <a:gd name="connsiteY0" fmla="*/ 0 h 2018899"/>
              <a:gd name="connsiteX1" fmla="*/ 1524382 w 1524382"/>
              <a:gd name="connsiteY1" fmla="*/ 0 h 2018899"/>
              <a:gd name="connsiteX2" fmla="*/ 1524382 w 1524382"/>
              <a:gd name="connsiteY2" fmla="*/ 2018899 h 2018899"/>
              <a:gd name="connsiteX3" fmla="*/ 0 w 1524382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382" h="2018899">
                <a:moveTo>
                  <a:pt x="0" y="0"/>
                </a:moveTo>
                <a:lnTo>
                  <a:pt x="1524382" y="0"/>
                </a:lnTo>
                <a:lnTo>
                  <a:pt x="1524382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8" name="手繪多邊形 5">
            <a:extLst>
              <a:ext uri="{FF2B5EF4-FFF2-40B4-BE49-F238E27FC236}">
                <a16:creationId xmlns:a16="http://schemas.microsoft.com/office/drawing/2014/main" id="{125E2145-D9A2-0E5F-97D9-7FCDD806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7430"/>
            <a:ext cx="1247852" cy="2472268"/>
          </a:xfrm>
          <a:custGeom>
            <a:avLst/>
            <a:gdLst>
              <a:gd name="connsiteX0" fmla="*/ 11718 w 1247852"/>
              <a:gd name="connsiteY0" fmla="*/ 0 h 2472268"/>
              <a:gd name="connsiteX1" fmla="*/ 1247852 w 1247852"/>
              <a:gd name="connsiteY1" fmla="*/ 1236134 h 2472268"/>
              <a:gd name="connsiteX2" fmla="*/ 11718 w 1247852"/>
              <a:gd name="connsiteY2" fmla="*/ 2472268 h 2472268"/>
              <a:gd name="connsiteX3" fmla="*/ 0 w 1247852"/>
              <a:gd name="connsiteY3" fmla="*/ 2471676 h 2472268"/>
              <a:gd name="connsiteX4" fmla="*/ 0 w 1247852"/>
              <a:gd name="connsiteY4" fmla="*/ 2016469 h 2472268"/>
              <a:gd name="connsiteX5" fmla="*/ 11718 w 1247852"/>
              <a:gd name="connsiteY5" fmla="*/ 2017650 h 2472268"/>
              <a:gd name="connsiteX6" fmla="*/ 793234 w 1247852"/>
              <a:gd name="connsiteY6" fmla="*/ 1236134 h 2472268"/>
              <a:gd name="connsiteX7" fmla="*/ 11718 w 1247852"/>
              <a:gd name="connsiteY7" fmla="*/ 454618 h 2472268"/>
              <a:gd name="connsiteX8" fmla="*/ 0 w 1247852"/>
              <a:gd name="connsiteY8" fmla="*/ 455799 h 2472268"/>
              <a:gd name="connsiteX9" fmla="*/ 0 w 1247852"/>
              <a:gd name="connsiteY9" fmla="*/ 592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7852" h="2472268">
                <a:moveTo>
                  <a:pt x="11718" y="0"/>
                </a:moveTo>
                <a:cubicBezTo>
                  <a:pt x="694416" y="0"/>
                  <a:pt x="1247852" y="553436"/>
                  <a:pt x="1247852" y="1236134"/>
                </a:cubicBezTo>
                <a:cubicBezTo>
                  <a:pt x="1247852" y="1918832"/>
                  <a:pt x="694416" y="2472268"/>
                  <a:pt x="11718" y="2472268"/>
                </a:cubicBezTo>
                <a:lnTo>
                  <a:pt x="0" y="2471676"/>
                </a:lnTo>
                <a:lnTo>
                  <a:pt x="0" y="2016469"/>
                </a:lnTo>
                <a:lnTo>
                  <a:pt x="11718" y="2017650"/>
                </a:lnTo>
                <a:cubicBezTo>
                  <a:pt x="443337" y="2017650"/>
                  <a:pt x="793234" y="1667753"/>
                  <a:pt x="793234" y="1236134"/>
                </a:cubicBezTo>
                <a:cubicBezTo>
                  <a:pt x="793234" y="804515"/>
                  <a:pt x="443337" y="454618"/>
                  <a:pt x="11718" y="454618"/>
                </a:cubicBezTo>
                <a:lnTo>
                  <a:pt x="0" y="455799"/>
                </a:lnTo>
                <a:lnTo>
                  <a:pt x="0" y="5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9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0F84AF8-0E18-4F7C-E775-9A97B9D5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聘僱人員加班補償結算機制</a:t>
            </a:r>
            <a:endParaRPr 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72C4EC6-6FFF-1806-58D9-BCD984F163BB}"/>
              </a:ext>
            </a:extLst>
          </p:cNvPr>
          <p:cNvSpPr txBox="1"/>
          <p:nvPr/>
        </p:nvSpPr>
        <p:spPr>
          <a:xfrm>
            <a:off x="3039291" y="760436"/>
            <a:ext cx="221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加班要件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C1CAF47-E703-4F9E-63BD-035107EC9D13}"/>
              </a:ext>
            </a:extLst>
          </p:cNvPr>
          <p:cNvSpPr txBox="1"/>
          <p:nvPr/>
        </p:nvSpPr>
        <p:spPr>
          <a:xfrm>
            <a:off x="2159726" y="1822697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加班補償種類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64507FA-5FCC-52E0-B67A-87E6413A4CDA}"/>
              </a:ext>
            </a:extLst>
          </p:cNvPr>
          <p:cNvSpPr txBox="1"/>
          <p:nvPr/>
        </p:nvSpPr>
        <p:spPr>
          <a:xfrm>
            <a:off x="2159726" y="2740816"/>
            <a:ext cx="292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聘僱人員性質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B48F7A0-B4B8-7CA5-0A95-8981934032A2}"/>
              </a:ext>
            </a:extLst>
          </p:cNvPr>
          <p:cNvSpPr txBox="1"/>
          <p:nvPr/>
        </p:nvSpPr>
        <p:spPr>
          <a:xfrm>
            <a:off x="5038992" y="1010749"/>
            <a:ext cx="436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經指派、法定辦公時數以外、執行職務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502BC2D-67FC-9C9A-2638-0F1F9684EF19}"/>
              </a:ext>
            </a:extLst>
          </p:cNvPr>
          <p:cNvSpPr txBox="1"/>
          <p:nvPr/>
        </p:nvSpPr>
        <p:spPr>
          <a:xfrm>
            <a:off x="5085806" y="20361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加班費、補休假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F13C66A-1648-B0BE-761F-8A0BAD7E7B23}"/>
              </a:ext>
            </a:extLst>
          </p:cNvPr>
          <p:cNvSpPr txBox="1"/>
          <p:nvPr/>
        </p:nvSpPr>
        <p:spPr>
          <a:xfrm>
            <a:off x="5038992" y="2799455"/>
            <a:ext cx="5724644" cy="167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dirty="0"/>
              <a:t>契約進用，屬</a:t>
            </a:r>
            <a:r>
              <a:rPr lang="zh-TW" altLang="en-US" b="1" dirty="0">
                <a:solidFill>
                  <a:srgbClr val="FF0000"/>
                </a:solidFill>
              </a:rPr>
              <a:t>「</a:t>
            </a:r>
            <a:r>
              <a:rPr lang="en-US" altLang="zh-TW" b="1" dirty="0">
                <a:solidFill>
                  <a:srgbClr val="FF0000"/>
                </a:solidFill>
              </a:rPr>
              <a:t>1</a:t>
            </a:r>
            <a:r>
              <a:rPr lang="zh-TW" altLang="en-US" b="1" dirty="0">
                <a:solidFill>
                  <a:srgbClr val="FF0000"/>
                </a:solidFill>
              </a:rPr>
              <a:t>年」</a:t>
            </a:r>
            <a:r>
              <a:rPr lang="zh-TW" altLang="en-US" dirty="0"/>
              <a:t>⼀聘僱性質</a:t>
            </a:r>
            <a:endParaRPr lang="en-US" altLang="zh-TW" dirty="0"/>
          </a:p>
          <a:p>
            <a:pPr>
              <a:lnSpc>
                <a:spcPct val="200000"/>
              </a:lnSpc>
            </a:pPr>
            <a:r>
              <a:rPr lang="zh-TW" altLang="en-US" dirty="0"/>
              <a:t>原則：以所簽訂契約規範與機關間之權利義務關係</a:t>
            </a:r>
            <a:endParaRPr lang="en-US" altLang="zh-TW" dirty="0"/>
          </a:p>
          <a:p>
            <a:pPr>
              <a:lnSpc>
                <a:spcPct val="200000"/>
              </a:lnSpc>
            </a:pPr>
            <a:r>
              <a:rPr lang="zh-TW" altLang="en-US" dirty="0"/>
              <a:t>契約期限屆滿，原機關（構）無續聘僱義務，本應</a:t>
            </a:r>
            <a:r>
              <a:rPr lang="zh-TW" altLang="en-US" dirty="0">
                <a:solidFill>
                  <a:srgbClr val="FF0000"/>
                </a:solidFill>
              </a:rPr>
              <a:t>離職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2A2D1D5-37B6-A91D-E876-0800C7CC2FED}"/>
              </a:ext>
            </a:extLst>
          </p:cNvPr>
          <p:cNvSpPr txBox="1"/>
          <p:nvPr/>
        </p:nvSpPr>
        <p:spPr>
          <a:xfrm>
            <a:off x="10782276" y="408769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計發加班費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2E9D573D-76D0-766D-BA4F-702D29D51893}"/>
              </a:ext>
            </a:extLst>
          </p:cNvPr>
          <p:cNvSpPr/>
          <p:nvPr/>
        </p:nvSpPr>
        <p:spPr>
          <a:xfrm rot="16200000" flipV="1">
            <a:off x="10663984" y="4197686"/>
            <a:ext cx="149494" cy="128874"/>
          </a:xfrm>
          <a:prstGeom prst="triangl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投影片編號版面配置區 3">
            <a:extLst>
              <a:ext uri="{FF2B5EF4-FFF2-40B4-BE49-F238E27FC236}">
                <a16:creationId xmlns:a16="http://schemas.microsoft.com/office/drawing/2014/main" id="{F5FE59FE-D43F-6D73-07B0-DF06CECBFF56}"/>
              </a:ext>
            </a:extLst>
          </p:cNvPr>
          <p:cNvSpPr txBox="1">
            <a:spLocks/>
          </p:cNvSpPr>
          <p:nvPr/>
        </p:nvSpPr>
        <p:spPr>
          <a:xfrm>
            <a:off x="1" y="5751576"/>
            <a:ext cx="758952" cy="72237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zh-TW" sz="1400" b="0" i="0" kern="1200" cap="none" spc="0" baseline="0">
                <a:solidFill>
                  <a:schemeClr val="bg1"/>
                </a:solidFill>
                <a:latin typeface="+mn-ea"/>
                <a:ea typeface="+mn-ea" panose="020B0503030403020204" pitchFamily="34" charset="0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fld id="{5D9ACC8A-FA13-47DD-9722-0749C5E70D5A}" type="slidenum">
              <a:rPr lang="en-US" altLang="zh-TW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形 6">
            <a:extLst>
              <a:ext uri="{FF2B5EF4-FFF2-40B4-BE49-F238E27FC236}">
                <a16:creationId xmlns:a16="http://schemas.microsoft.com/office/drawing/2014/main" id="{55F8FBEA-BE14-EA6F-8B51-F9B36C04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73"/>
          <a:stretch>
            <a:fillRect/>
          </a:stretch>
        </p:blipFill>
        <p:spPr>
          <a:xfrm>
            <a:off x="10667617" y="3226547"/>
            <a:ext cx="1524382" cy="2018899"/>
          </a:xfrm>
          <a:custGeom>
            <a:avLst/>
            <a:gdLst>
              <a:gd name="connsiteX0" fmla="*/ 0 w 1524382"/>
              <a:gd name="connsiteY0" fmla="*/ 0 h 2018899"/>
              <a:gd name="connsiteX1" fmla="*/ 1524382 w 1524382"/>
              <a:gd name="connsiteY1" fmla="*/ 0 h 2018899"/>
              <a:gd name="connsiteX2" fmla="*/ 1524382 w 1524382"/>
              <a:gd name="connsiteY2" fmla="*/ 2018899 h 2018899"/>
              <a:gd name="connsiteX3" fmla="*/ 0 w 1524382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382" h="2018899">
                <a:moveTo>
                  <a:pt x="0" y="0"/>
                </a:moveTo>
                <a:lnTo>
                  <a:pt x="1524382" y="0"/>
                </a:lnTo>
                <a:lnTo>
                  <a:pt x="1524382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8" name="手繪多邊形 5">
            <a:extLst>
              <a:ext uri="{FF2B5EF4-FFF2-40B4-BE49-F238E27FC236}">
                <a16:creationId xmlns:a16="http://schemas.microsoft.com/office/drawing/2014/main" id="{125E2145-D9A2-0E5F-97D9-7FCDD806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7430"/>
            <a:ext cx="1247852" cy="2472268"/>
          </a:xfrm>
          <a:custGeom>
            <a:avLst/>
            <a:gdLst>
              <a:gd name="connsiteX0" fmla="*/ 11718 w 1247852"/>
              <a:gd name="connsiteY0" fmla="*/ 0 h 2472268"/>
              <a:gd name="connsiteX1" fmla="*/ 1247852 w 1247852"/>
              <a:gd name="connsiteY1" fmla="*/ 1236134 h 2472268"/>
              <a:gd name="connsiteX2" fmla="*/ 11718 w 1247852"/>
              <a:gd name="connsiteY2" fmla="*/ 2472268 h 2472268"/>
              <a:gd name="connsiteX3" fmla="*/ 0 w 1247852"/>
              <a:gd name="connsiteY3" fmla="*/ 2471676 h 2472268"/>
              <a:gd name="connsiteX4" fmla="*/ 0 w 1247852"/>
              <a:gd name="connsiteY4" fmla="*/ 2016469 h 2472268"/>
              <a:gd name="connsiteX5" fmla="*/ 11718 w 1247852"/>
              <a:gd name="connsiteY5" fmla="*/ 2017650 h 2472268"/>
              <a:gd name="connsiteX6" fmla="*/ 793234 w 1247852"/>
              <a:gd name="connsiteY6" fmla="*/ 1236134 h 2472268"/>
              <a:gd name="connsiteX7" fmla="*/ 11718 w 1247852"/>
              <a:gd name="connsiteY7" fmla="*/ 454618 h 2472268"/>
              <a:gd name="connsiteX8" fmla="*/ 0 w 1247852"/>
              <a:gd name="connsiteY8" fmla="*/ 455799 h 2472268"/>
              <a:gd name="connsiteX9" fmla="*/ 0 w 1247852"/>
              <a:gd name="connsiteY9" fmla="*/ 592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7852" h="2472268">
                <a:moveTo>
                  <a:pt x="11718" y="0"/>
                </a:moveTo>
                <a:cubicBezTo>
                  <a:pt x="694416" y="0"/>
                  <a:pt x="1247852" y="553436"/>
                  <a:pt x="1247852" y="1236134"/>
                </a:cubicBezTo>
                <a:cubicBezTo>
                  <a:pt x="1247852" y="1918832"/>
                  <a:pt x="694416" y="2472268"/>
                  <a:pt x="11718" y="2472268"/>
                </a:cubicBezTo>
                <a:lnTo>
                  <a:pt x="0" y="2471676"/>
                </a:lnTo>
                <a:lnTo>
                  <a:pt x="0" y="2016469"/>
                </a:lnTo>
                <a:lnTo>
                  <a:pt x="11718" y="2017650"/>
                </a:lnTo>
                <a:cubicBezTo>
                  <a:pt x="443337" y="2017650"/>
                  <a:pt x="793234" y="1667753"/>
                  <a:pt x="793234" y="1236134"/>
                </a:cubicBezTo>
                <a:cubicBezTo>
                  <a:pt x="793234" y="804515"/>
                  <a:pt x="443337" y="454618"/>
                  <a:pt x="11718" y="454618"/>
                </a:cubicBezTo>
                <a:lnTo>
                  <a:pt x="0" y="455799"/>
                </a:lnTo>
                <a:lnTo>
                  <a:pt x="0" y="5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9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0F84AF8-0E18-4F7C-E775-9A97B9D5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聘僱人員加班補償結算機制</a:t>
            </a:r>
            <a:endParaRPr lang="zh-TW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68B4596-89E1-0C8C-B368-833543849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159177"/>
              </p:ext>
            </p:extLst>
          </p:nvPr>
        </p:nvGraphicFramePr>
        <p:xfrm>
          <a:off x="2032000" y="719666"/>
          <a:ext cx="9576526" cy="394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954">
                  <a:extLst>
                    <a:ext uri="{9D8B030D-6E8A-4147-A177-3AD203B41FA5}">
                      <a16:colId xmlns:a16="http://schemas.microsoft.com/office/drawing/2014/main" val="1463195805"/>
                    </a:ext>
                  </a:extLst>
                </a:gridCol>
                <a:gridCol w="5660572">
                  <a:extLst>
                    <a:ext uri="{9D8B030D-6E8A-4147-A177-3AD203B41FA5}">
                      <a16:colId xmlns:a16="http://schemas.microsoft.com/office/drawing/2014/main" val="2949315290"/>
                    </a:ext>
                  </a:extLst>
                </a:gridCol>
              </a:tblGrid>
              <a:tr h="41677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契約狀態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續行補休、結算機制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62590"/>
                  </a:ext>
                </a:extLst>
              </a:tr>
              <a:tr h="41677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契約存續期間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確實因「必要範圍內之業務需要」致「加班時數無法於補休假期限內補休完畢」</a:t>
                      </a:r>
                      <a:r>
                        <a:rPr lang="en-US" altLang="zh-TW" dirty="0"/>
                        <a:t>-&gt;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計發加班費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24814"/>
                  </a:ext>
                </a:extLst>
              </a:tr>
              <a:tr h="41677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契約期滿離職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已無法補休假之加班時數</a:t>
                      </a:r>
                      <a:r>
                        <a:rPr lang="en-US" altLang="zh-TW" dirty="0"/>
                        <a:t>-&gt;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計發加班費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45942"/>
                  </a:ext>
                </a:extLst>
              </a:tr>
              <a:tr h="41677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契約終止離職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已無法補休假之加班時數</a:t>
                      </a:r>
                      <a:r>
                        <a:rPr lang="en-US" altLang="zh-TW" dirty="0"/>
                        <a:t>-&gt;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計發加班費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222237"/>
                  </a:ext>
                </a:extLst>
              </a:tr>
              <a:tr h="41677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亡故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已無法補休假之加班時數</a:t>
                      </a:r>
                      <a:r>
                        <a:rPr lang="en-US" altLang="zh-TW" dirty="0"/>
                        <a:t>-&gt;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計發加班費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570379"/>
                  </a:ext>
                </a:extLst>
              </a:tr>
              <a:tr h="7193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離職同日</a:t>
                      </a:r>
                    </a:p>
                    <a:p>
                      <a:pPr algn="ctr"/>
                      <a:r>
                        <a:rPr lang="zh-TW" altLang="en-US" dirty="0"/>
                        <a:t>再經</a:t>
                      </a:r>
                      <a:r>
                        <a:rPr lang="zh-TW" altLang="en-US" b="1" dirty="0"/>
                        <a:t>原機關</a:t>
                      </a:r>
                      <a:r>
                        <a:rPr lang="zh-TW" altLang="en-US" dirty="0"/>
                        <a:t>續聘僱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補休假（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年）期限內，未休畢之補休假時數</a:t>
                      </a:r>
                      <a:r>
                        <a:rPr lang="en-US" altLang="zh-TW" dirty="0"/>
                        <a:t>-&gt;</a:t>
                      </a:r>
                    </a:p>
                    <a:p>
                      <a:pPr algn="l"/>
                      <a:r>
                        <a:rPr lang="en-US" altLang="zh-TW" dirty="0"/>
                        <a:t>①</a:t>
                      </a:r>
                      <a:r>
                        <a:rPr lang="zh-TW" altLang="en-US" dirty="0"/>
                        <a:t>契約明定</a:t>
                      </a:r>
                      <a:r>
                        <a:rPr lang="en-US" altLang="zh-TW" dirty="0"/>
                        <a:t>-&gt;</a:t>
                      </a:r>
                      <a:r>
                        <a:rPr lang="zh-TW" alt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續行補休</a:t>
                      </a:r>
                    </a:p>
                    <a:p>
                      <a:pPr algn="l"/>
                      <a:r>
                        <a:rPr lang="zh-TW" altLang="en-US" dirty="0"/>
                        <a:t>②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計發加班費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42735"/>
                  </a:ext>
                </a:extLst>
              </a:tr>
              <a:tr h="7193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離職同日</a:t>
                      </a:r>
                    </a:p>
                    <a:p>
                      <a:pPr algn="ctr"/>
                      <a:r>
                        <a:rPr lang="zh-TW" altLang="en-US" dirty="0"/>
                        <a:t>並經</a:t>
                      </a:r>
                      <a:r>
                        <a:rPr lang="zh-TW" altLang="en-US" b="1" dirty="0"/>
                        <a:t>新機關</a:t>
                      </a:r>
                      <a:r>
                        <a:rPr lang="zh-TW" altLang="en-US" dirty="0"/>
                        <a:t>聘僱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補休假（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年）期限內，未休畢之補休假時數</a:t>
                      </a:r>
                      <a:r>
                        <a:rPr lang="en-US" altLang="zh-TW" dirty="0"/>
                        <a:t>-&gt;</a:t>
                      </a:r>
                      <a:r>
                        <a:rPr lang="zh-TW" altLang="en-US" dirty="0"/>
                        <a:t>應由「</a:t>
                      </a:r>
                      <a:r>
                        <a:rPr lang="zh-TW" alt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原機關</a:t>
                      </a:r>
                      <a:r>
                        <a:rPr lang="zh-TW" altLang="en-US" dirty="0"/>
                        <a:t>」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計發加班費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916846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FB52698A-C8B2-708D-1C14-C145DEC36B7D}"/>
              </a:ext>
            </a:extLst>
          </p:cNvPr>
          <p:cNvSpPr txBox="1"/>
          <p:nvPr/>
        </p:nvSpPr>
        <p:spPr>
          <a:xfrm>
            <a:off x="8423039" y="34290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尊重各機關管理權責擇一處理</a:t>
            </a:r>
          </a:p>
        </p:txBody>
      </p:sp>
      <p:sp>
        <p:nvSpPr>
          <p:cNvPr id="13" name="文字版面配置區 2">
            <a:extLst>
              <a:ext uri="{FF2B5EF4-FFF2-40B4-BE49-F238E27FC236}">
                <a16:creationId xmlns:a16="http://schemas.microsoft.com/office/drawing/2014/main" id="{4510FAEE-7714-14EE-3769-C9E044F57C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39" y="6293410"/>
            <a:ext cx="5264331" cy="564590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公務人員保障暨培訓委員會</a:t>
            </a:r>
            <a:r>
              <a:rPr lang="en-US" altLang="zh-TW" dirty="0"/>
              <a:t>112.3.17</a:t>
            </a:r>
            <a:r>
              <a:rPr lang="zh-TW" altLang="en-US" dirty="0"/>
              <a:t>公保字第</a:t>
            </a:r>
            <a:r>
              <a:rPr lang="en-US" altLang="zh-TW" dirty="0"/>
              <a:t>1120002046</a:t>
            </a:r>
            <a:r>
              <a:rPr lang="zh-TW" altLang="en-US" dirty="0"/>
              <a:t>號函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行政院</a:t>
            </a:r>
            <a:r>
              <a:rPr lang="en-US" altLang="zh-TW" dirty="0"/>
              <a:t>112.4.6</a:t>
            </a:r>
            <a:r>
              <a:rPr lang="zh-TW" altLang="en-US" dirty="0"/>
              <a:t>院授人培字第</a:t>
            </a:r>
            <a:r>
              <a:rPr lang="en-US" altLang="zh-TW" dirty="0"/>
              <a:t>11200133071</a:t>
            </a:r>
            <a:r>
              <a:rPr lang="zh-TW" altLang="en-US" dirty="0"/>
              <a:t>號函</a:t>
            </a:r>
          </a:p>
        </p:txBody>
      </p:sp>
    </p:spTree>
    <p:extLst>
      <p:ext uri="{BB962C8B-B14F-4D97-AF65-F5344CB8AC3E}">
        <p14:creationId xmlns:p14="http://schemas.microsoft.com/office/powerpoint/2010/main" val="1591590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2EB4654A-7B97-2DC7-2BD9-AF2CBE64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88" y="457896"/>
            <a:ext cx="8832234" cy="95097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延長辦公時數報部同意</a:t>
            </a:r>
            <a:r>
              <a:rPr lang="en-US" altLang="zh-TW" dirty="0"/>
              <a:t>(</a:t>
            </a:r>
            <a:r>
              <a:rPr lang="zh-TW" altLang="en-US" dirty="0"/>
              <a:t>備查</a:t>
            </a:r>
            <a:r>
              <a:rPr lang="en-US" altLang="zh-TW" dirty="0"/>
              <a:t>)</a:t>
            </a:r>
            <a:r>
              <a:rPr lang="zh-TW" altLang="en-US" dirty="0"/>
              <a:t>作業程序</a:t>
            </a:r>
            <a:endParaRPr lang="zh-TW" dirty="0"/>
          </a:p>
        </p:txBody>
      </p:sp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45B3B96D-1533-ABA6-7DDE-B8DD2ACE3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7191" y="3575306"/>
            <a:ext cx="1565369" cy="109008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/>
              <a:t>每日工時超過</a:t>
            </a:r>
            <a:r>
              <a:rPr lang="en-US" altLang="zh-TW" dirty="0"/>
              <a:t>14</a:t>
            </a:r>
            <a:r>
              <a:rPr lang="zh-TW" altLang="en-US" dirty="0"/>
              <a:t>小時</a:t>
            </a:r>
            <a:r>
              <a:rPr lang="en-US" altLang="zh-TW" dirty="0"/>
              <a:t>(</a:t>
            </a:r>
            <a:r>
              <a:rPr lang="zh-TW" altLang="en-US" dirty="0"/>
              <a:t>不得連續超過</a:t>
            </a:r>
            <a:r>
              <a:rPr lang="en-US" altLang="zh-TW" dirty="0"/>
              <a:t>3</a:t>
            </a:r>
            <a:r>
              <a:rPr lang="zh-TW" altLang="en-US" dirty="0"/>
              <a:t>日</a:t>
            </a:r>
            <a:r>
              <a:rPr lang="en-US" altLang="zh-TW" dirty="0"/>
              <a:t>)/</a:t>
            </a:r>
            <a:r>
              <a:rPr lang="zh-TW" altLang="en-US" dirty="0"/>
              <a:t>每月加班時數累計超過</a:t>
            </a:r>
            <a:r>
              <a:rPr lang="en-US" altLang="zh-TW" dirty="0"/>
              <a:t>60</a:t>
            </a:r>
            <a:r>
              <a:rPr lang="zh-TW" altLang="en-US" dirty="0"/>
              <a:t>小時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98320390-0745-70BD-33C5-E192F4758F04}"/>
              </a:ext>
            </a:extLst>
          </p:cNvPr>
          <p:cNvSpPr/>
          <p:nvPr/>
        </p:nvSpPr>
        <p:spPr>
          <a:xfrm>
            <a:off x="5964500" y="1563623"/>
            <a:ext cx="3663261" cy="171907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FE4F987-2BDC-C824-F4A1-27425E0F5AEF}"/>
              </a:ext>
            </a:extLst>
          </p:cNvPr>
          <p:cNvSpPr txBox="1"/>
          <p:nvPr/>
        </p:nvSpPr>
        <p:spPr>
          <a:xfrm>
            <a:off x="6409508" y="2256782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zh-TW" altLang="en-US" b="1" spc="100" dirty="0">
                <a:solidFill>
                  <a:schemeClr val="bg1"/>
                </a:solidFill>
                <a:latin typeface="+mn-ea"/>
                <a:ea typeface="+mn-ea" panose="020B0503030403020204" pitchFamily="34" charset="0"/>
              </a:rPr>
              <a:t>辦理季節性、週期性業務</a:t>
            </a:r>
          </a:p>
        </p:txBody>
      </p:sp>
      <p:sp>
        <p:nvSpPr>
          <p:cNvPr id="25" name="內容版面配置區 13">
            <a:extLst>
              <a:ext uri="{FF2B5EF4-FFF2-40B4-BE49-F238E27FC236}">
                <a16:creationId xmlns:a16="http://schemas.microsoft.com/office/drawing/2014/main" id="{53228B4C-B56E-882B-5147-0BBCDB138AE3}"/>
              </a:ext>
            </a:extLst>
          </p:cNvPr>
          <p:cNvSpPr txBox="1">
            <a:spLocks/>
          </p:cNvSpPr>
          <p:nvPr/>
        </p:nvSpPr>
        <p:spPr>
          <a:xfrm>
            <a:off x="3974587" y="3770700"/>
            <a:ext cx="1565368" cy="69929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defPPr>
              <a:defRPr lang="zh-TW"/>
            </a:defPPr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 b="0" i="0" kern="1200" spc="100" baseline="0">
                <a:solidFill>
                  <a:schemeClr val="bg1"/>
                </a:solidFill>
                <a:latin typeface="+mn-ea"/>
                <a:ea typeface="+mn-ea" panose="020B0503030403020204" pitchFamily="34" charset="0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Courier New" panose="02070309020205020404" pitchFamily="49" charset="0"/>
              <a:buNone/>
            </a:pPr>
            <a:r>
              <a:rPr lang="zh-TW" altLang="en-US" dirty="0"/>
              <a:t>每</a:t>
            </a:r>
            <a:r>
              <a:rPr lang="en-US" altLang="zh-TW" dirty="0"/>
              <a:t>3</a:t>
            </a:r>
            <a:r>
              <a:rPr lang="zh-TW" altLang="en-US" dirty="0"/>
              <a:t>個月不超過</a:t>
            </a:r>
            <a:r>
              <a:rPr lang="en-US" altLang="zh-TW" dirty="0"/>
              <a:t>240</a:t>
            </a:r>
            <a:r>
              <a:rPr lang="zh-TW" altLang="en-US" dirty="0"/>
              <a:t>小時</a:t>
            </a:r>
          </a:p>
        </p:txBody>
      </p:sp>
      <p:sp>
        <p:nvSpPr>
          <p:cNvPr id="26" name="內容版面配置區 13">
            <a:extLst>
              <a:ext uri="{FF2B5EF4-FFF2-40B4-BE49-F238E27FC236}">
                <a16:creationId xmlns:a16="http://schemas.microsoft.com/office/drawing/2014/main" id="{A864665A-33F4-B5EC-2F5B-C8942D40B3DF}"/>
              </a:ext>
            </a:extLst>
          </p:cNvPr>
          <p:cNvSpPr txBox="1">
            <a:spLocks/>
          </p:cNvSpPr>
          <p:nvPr/>
        </p:nvSpPr>
        <p:spPr>
          <a:xfrm>
            <a:off x="7089864" y="3575306"/>
            <a:ext cx="1565368" cy="69929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defPPr>
              <a:defRPr lang="zh-TW"/>
            </a:defPPr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zh-TW" sz="1400" b="0" i="0" kern="1200" spc="100" baseline="0">
                <a:solidFill>
                  <a:schemeClr val="bg1"/>
                </a:solidFill>
                <a:latin typeface="+mn-ea"/>
                <a:ea typeface="+mn-ea" panose="020B0503030403020204" pitchFamily="34" charset="0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 panose="020B0503030403020204" pitchFamily="34" charset="0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TW" sz="12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Courier New" panose="02070309020205020404" pitchFamily="49" charset="0"/>
              <a:buNone/>
            </a:pPr>
            <a:r>
              <a:rPr lang="zh-TW" altLang="en-US" dirty="0"/>
              <a:t>每月加班時數累計超過</a:t>
            </a:r>
            <a:r>
              <a:rPr lang="en-US" altLang="zh-TW" dirty="0"/>
              <a:t>60</a:t>
            </a:r>
            <a:r>
              <a:rPr lang="zh-TW" altLang="en-US" dirty="0"/>
              <a:t>小時</a:t>
            </a: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0C4341AC-0ABA-545E-3BEB-251B7D610661}"/>
              </a:ext>
            </a:extLst>
          </p:cNvPr>
          <p:cNvSpPr/>
          <p:nvPr/>
        </p:nvSpPr>
        <p:spPr>
          <a:xfrm>
            <a:off x="1921327" y="1536836"/>
            <a:ext cx="3663261" cy="17190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B42313D-8A74-C7D2-1018-ED646000CA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6726" y="1754559"/>
            <a:ext cx="3712464" cy="1373778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algn="ctr">
              <a:spcAft>
                <a:spcPts val="1200"/>
              </a:spcAft>
            </a:pPr>
            <a:r>
              <a:rPr lang="zh-TW" altLang="en-US" sz="1800" b="1" dirty="0"/>
              <a:t>搶救重大災害、</a:t>
            </a:r>
          </a:p>
          <a:p>
            <a:pPr algn="ctr">
              <a:spcAft>
                <a:spcPts val="1200"/>
              </a:spcAft>
            </a:pPr>
            <a:r>
              <a:rPr lang="zh-TW" altLang="en-US" sz="1800" b="1" dirty="0"/>
              <a:t>處理緊急或重大突發事件、</a:t>
            </a:r>
          </a:p>
          <a:p>
            <a:pPr algn="ctr">
              <a:spcAft>
                <a:spcPts val="1200"/>
              </a:spcAft>
            </a:pPr>
            <a:r>
              <a:rPr lang="zh-TW" altLang="en-US" sz="1800" b="1" dirty="0"/>
              <a:t>辦理重大專案業務</a:t>
            </a:r>
          </a:p>
        </p:txBody>
      </p: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9D1E3050-3F1B-3C49-23AD-F2999CF7BB56}"/>
              </a:ext>
            </a:extLst>
          </p:cNvPr>
          <p:cNvCxnSpPr/>
          <p:nvPr/>
        </p:nvCxnSpPr>
        <p:spPr>
          <a:xfrm>
            <a:off x="1896725" y="3361509"/>
            <a:ext cx="0" cy="294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27A191D2-30D6-7DCB-4145-83309B2D134A}"/>
              </a:ext>
            </a:extLst>
          </p:cNvPr>
          <p:cNvCxnSpPr/>
          <p:nvPr/>
        </p:nvCxnSpPr>
        <p:spPr>
          <a:xfrm>
            <a:off x="5578491" y="3361509"/>
            <a:ext cx="0" cy="294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16093569-B4A5-3F59-A09F-8F3FB30006A4}"/>
              </a:ext>
            </a:extLst>
          </p:cNvPr>
          <p:cNvCxnSpPr/>
          <p:nvPr/>
        </p:nvCxnSpPr>
        <p:spPr>
          <a:xfrm>
            <a:off x="5965152" y="3361509"/>
            <a:ext cx="0" cy="294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A1859CDC-26DF-A39A-1BC1-2CBC141A68C1}"/>
              </a:ext>
            </a:extLst>
          </p:cNvPr>
          <p:cNvCxnSpPr/>
          <p:nvPr/>
        </p:nvCxnSpPr>
        <p:spPr>
          <a:xfrm>
            <a:off x="9627761" y="3282695"/>
            <a:ext cx="0" cy="294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6049270-6BF6-8F21-CA6D-65B87D81B3B5}"/>
              </a:ext>
            </a:extLst>
          </p:cNvPr>
          <p:cNvSpPr txBox="1"/>
          <p:nvPr/>
        </p:nvSpPr>
        <p:spPr>
          <a:xfrm>
            <a:off x="6856885" y="492504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事前函報教育部同意</a:t>
            </a:r>
          </a:p>
        </p:txBody>
      </p:sp>
      <p:sp>
        <p:nvSpPr>
          <p:cNvPr id="45" name="箭號: 向下 44">
            <a:extLst>
              <a:ext uri="{FF2B5EF4-FFF2-40B4-BE49-F238E27FC236}">
                <a16:creationId xmlns:a16="http://schemas.microsoft.com/office/drawing/2014/main" id="{50C88ABB-2D06-577C-610E-A5EA11B5983C}"/>
              </a:ext>
            </a:extLst>
          </p:cNvPr>
          <p:cNvSpPr/>
          <p:nvPr/>
        </p:nvSpPr>
        <p:spPr>
          <a:xfrm>
            <a:off x="7636547" y="4415159"/>
            <a:ext cx="319168" cy="369332"/>
          </a:xfrm>
          <a:prstGeom prst="down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箭號: 向下 45">
            <a:extLst>
              <a:ext uri="{FF2B5EF4-FFF2-40B4-BE49-F238E27FC236}">
                <a16:creationId xmlns:a16="http://schemas.microsoft.com/office/drawing/2014/main" id="{665395B5-F7D7-FD3E-6DBD-2CDF254341C8}"/>
              </a:ext>
            </a:extLst>
          </p:cNvPr>
          <p:cNvSpPr/>
          <p:nvPr/>
        </p:nvSpPr>
        <p:spPr>
          <a:xfrm>
            <a:off x="4527175" y="4835333"/>
            <a:ext cx="319168" cy="369332"/>
          </a:xfrm>
          <a:prstGeom prst="down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下 46">
            <a:extLst>
              <a:ext uri="{FF2B5EF4-FFF2-40B4-BE49-F238E27FC236}">
                <a16:creationId xmlns:a16="http://schemas.microsoft.com/office/drawing/2014/main" id="{CF971E53-F925-656A-2C98-69AEF5392D03}"/>
              </a:ext>
            </a:extLst>
          </p:cNvPr>
          <p:cNvSpPr/>
          <p:nvPr/>
        </p:nvSpPr>
        <p:spPr>
          <a:xfrm>
            <a:off x="2535961" y="4784491"/>
            <a:ext cx="319168" cy="369332"/>
          </a:xfrm>
          <a:prstGeom prst="down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161BF692-9F5C-4B58-586A-C26A57CF5CA2}"/>
              </a:ext>
            </a:extLst>
          </p:cNvPr>
          <p:cNvSpPr txBox="1"/>
          <p:nvPr/>
        </p:nvSpPr>
        <p:spPr>
          <a:xfrm>
            <a:off x="3857024" y="556999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函報教育部同意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0D198320-01CF-5CA4-6ED4-C464E708EB60}"/>
              </a:ext>
            </a:extLst>
          </p:cNvPr>
          <p:cNvSpPr txBox="1"/>
          <p:nvPr/>
        </p:nvSpPr>
        <p:spPr>
          <a:xfrm>
            <a:off x="1999114" y="5006257"/>
            <a:ext cx="1633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TW" altLang="en-US" sz="1800" b="0" i="0" u="none" strike="noStrike" baseline="0" dirty="0">
              <a:solidFill>
                <a:srgbClr val="000000"/>
              </a:solidFill>
              <a:latin typeface=".....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事由發生之日起</a:t>
            </a:r>
            <a:r>
              <a:rPr lang="en-US" altLang="zh-TW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zh-TW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個月</a:t>
            </a:r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內報教育部備查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700C014E-B404-629B-60D3-B853F2F781AB}"/>
              </a:ext>
            </a:extLst>
          </p:cNvPr>
          <p:cNvSpPr txBox="1"/>
          <p:nvPr/>
        </p:nvSpPr>
        <p:spPr>
          <a:xfrm>
            <a:off x="1367244" y="1026665"/>
            <a:ext cx="8832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教育部</a:t>
            </a:r>
            <a:r>
              <a:rPr lang="en-US" altLang="zh-TW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112.2.17</a:t>
            </a:r>
            <a:r>
              <a:rPr lang="zh-TW" altLang="en-US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臺教人</a:t>
            </a:r>
            <a:r>
              <a:rPr lang="en-US" altLang="zh-TW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zh-TW" altLang="en-US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三</a:t>
            </a:r>
            <a:r>
              <a:rPr lang="en-US" altLang="zh-TW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  <a:r>
              <a:rPr lang="zh-TW" altLang="en-US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字第</a:t>
            </a:r>
            <a:r>
              <a:rPr lang="en-US" altLang="zh-TW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1124200271</a:t>
            </a:r>
            <a:r>
              <a:rPr lang="zh-TW" altLang="en-US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號書函、教育部</a:t>
            </a:r>
            <a:r>
              <a:rPr lang="en-US" altLang="zh-TW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112.12.18</a:t>
            </a:r>
            <a:r>
              <a:rPr lang="zh-TW" altLang="en-US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臺教人</a:t>
            </a:r>
            <a:r>
              <a:rPr lang="en-US" altLang="zh-TW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zh-TW" altLang="en-US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三</a:t>
            </a:r>
            <a:r>
              <a:rPr lang="en-US" altLang="zh-TW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  <a:r>
              <a:rPr lang="zh-TW" altLang="en-US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字第</a:t>
            </a:r>
            <a:r>
              <a:rPr lang="en-US" altLang="zh-TW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1120121569</a:t>
            </a:r>
            <a:r>
              <a:rPr lang="zh-TW" altLang="en-US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號書函</a:t>
            </a:r>
          </a:p>
        </p:txBody>
      </p:sp>
    </p:spTree>
    <p:extLst>
      <p:ext uri="{BB962C8B-B14F-4D97-AF65-F5344CB8AC3E}">
        <p14:creationId xmlns:p14="http://schemas.microsoft.com/office/powerpoint/2010/main" val="2108405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歡迎文件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34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97_TF22790323_Win32" id="{0EF4673A-2CEC-42DC-A8F5-6EB8134112C1}" vid="{DC62E23A-CDA5-4C4B-8294-68ABA5870B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A59AB7-155A-4B7A-A626-8555E924B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80EB2-8DAF-45FC-9AD2-BF68829F868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Cameo 全體大會簡報</Template>
  <TotalTime>302</TotalTime>
  <Words>1037</Words>
  <Application>Microsoft Office PowerPoint</Application>
  <PresentationFormat>寬螢幕</PresentationFormat>
  <Paragraphs>105</Paragraphs>
  <Slides>14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.....</vt:lpstr>
      <vt:lpstr>Microsoft JhengHei UI</vt:lpstr>
      <vt:lpstr>微軟正黑體</vt:lpstr>
      <vt:lpstr>Arial</vt:lpstr>
      <vt:lpstr>Courier New</vt:lpstr>
      <vt:lpstr>歡迎文件</vt:lpstr>
      <vt:lpstr>勤休制度宣導</vt:lpstr>
      <vt:lpstr>背景</vt:lpstr>
      <vt:lpstr>辦公時數原則</vt:lpstr>
      <vt:lpstr>延長辦公時數之要件</vt:lpstr>
      <vt:lpstr>加班時數之補償</vt:lpstr>
      <vt:lpstr>加班補休期限屆滿之結算機制</vt:lpstr>
      <vt:lpstr>聘僱人員加班補償結算機制</vt:lpstr>
      <vt:lpstr>聘僱人員加班補償結算機制</vt:lpstr>
      <vt:lpstr>延長辦公時數報部同意(備查)作業程序</vt:lpstr>
      <vt:lpstr>案例分享</vt:lpstr>
      <vt:lpstr>Q1</vt:lpstr>
      <vt:lpstr>Q2</vt:lpstr>
      <vt:lpstr>Q3</vt:lpstr>
      <vt:lpstr>謝謝聆聽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楊甯鈞</dc:creator>
  <cp:lastModifiedBy>楊甯鈞</cp:lastModifiedBy>
  <cp:revision>51</cp:revision>
  <dcterms:created xsi:type="dcterms:W3CDTF">2026-04-24T05:56:53Z</dcterms:created>
  <dcterms:modified xsi:type="dcterms:W3CDTF">2026-04-27T08:21:08Z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